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71" r:id="rId8"/>
    <p:sldId id="270" r:id="rId9"/>
    <p:sldId id="272" r:id="rId10"/>
    <p:sldId id="263" r:id="rId11"/>
    <p:sldId id="262" r:id="rId12"/>
    <p:sldId id="264" r:id="rId13"/>
    <p:sldId id="282" r:id="rId14"/>
    <p:sldId id="269" r:id="rId15"/>
    <p:sldId id="274" r:id="rId16"/>
    <p:sldId id="265" r:id="rId17"/>
    <p:sldId id="266" r:id="rId18"/>
    <p:sldId id="275" r:id="rId19"/>
  </p:sldIdLst>
  <p:sldSz cx="18288000" cy="10287000"/>
  <p:notesSz cx="6858000" cy="9144000"/>
  <p:embeddedFontLst>
    <p:embeddedFont>
      <p:font typeface="Calibri" panose="020F0502020204030204" charset="0"/>
      <p:regular r:id="rId23"/>
      <p:bold r:id="rId24"/>
      <p:italic r:id="rId25"/>
      <p:boldItalic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208"/>
        <p:guide pos="289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2.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tags" Target="../tags/tag11.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981004" y="1409605"/>
            <a:ext cx="3866161" cy="6681696"/>
            <a:chOff x="0" y="0"/>
            <a:chExt cx="1018248" cy="1759788"/>
          </a:xfrm>
        </p:grpSpPr>
        <p:sp>
          <p:nvSpPr>
            <p:cNvPr id="3" name="Freeform 3"/>
            <p:cNvSpPr/>
            <p:nvPr/>
          </p:nvSpPr>
          <p:spPr>
            <a:xfrm>
              <a:off x="0" y="0"/>
              <a:ext cx="1018248" cy="1759788"/>
            </a:xfrm>
            <a:custGeom>
              <a:avLst/>
              <a:gdLst/>
              <a:ahLst/>
              <a:cxnLst/>
              <a:rect l="l" t="t" r="r" b="b"/>
              <a:pathLst>
                <a:path w="1018248" h="1759788">
                  <a:moveTo>
                    <a:pt x="0" y="0"/>
                  </a:moveTo>
                  <a:lnTo>
                    <a:pt x="1018248" y="0"/>
                  </a:lnTo>
                  <a:lnTo>
                    <a:pt x="1018248" y="1759788"/>
                  </a:lnTo>
                  <a:lnTo>
                    <a:pt x="0" y="1759788"/>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359258" y="0"/>
            <a:ext cx="928742" cy="10287000"/>
            <a:chOff x="0" y="0"/>
            <a:chExt cx="244607" cy="2709333"/>
          </a:xfrm>
        </p:grpSpPr>
        <p:sp>
          <p:nvSpPr>
            <p:cNvPr id="6" name="Freeform 6"/>
            <p:cNvSpPr/>
            <p:nvPr/>
          </p:nvSpPr>
          <p:spPr>
            <a:xfrm>
              <a:off x="0" y="0"/>
              <a:ext cx="244607" cy="2709333"/>
            </a:xfrm>
            <a:custGeom>
              <a:avLst/>
              <a:gdLst/>
              <a:ahLst/>
              <a:cxnLst/>
              <a:rect l="l" t="t" r="r" b="b"/>
              <a:pathLst>
                <a:path w="244607" h="2709333">
                  <a:moveTo>
                    <a:pt x="0" y="0"/>
                  </a:moveTo>
                  <a:lnTo>
                    <a:pt x="244607" y="0"/>
                  </a:lnTo>
                  <a:lnTo>
                    <a:pt x="244607"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0" y="0"/>
            <a:ext cx="232762" cy="10287000"/>
            <a:chOff x="0" y="0"/>
            <a:chExt cx="61304" cy="2709333"/>
          </a:xfrm>
        </p:grpSpPr>
        <p:sp>
          <p:nvSpPr>
            <p:cNvPr id="9" name="Freeform 9"/>
            <p:cNvSpPr/>
            <p:nvPr/>
          </p:nvSpPr>
          <p:spPr>
            <a:xfrm>
              <a:off x="0" y="0"/>
              <a:ext cx="61304" cy="2709333"/>
            </a:xfrm>
            <a:custGeom>
              <a:avLst/>
              <a:gdLst/>
              <a:ahLst/>
              <a:cxnLst/>
              <a:rect l="l" t="t" r="r" b="b"/>
              <a:pathLst>
                <a:path w="61304" h="2709333">
                  <a:moveTo>
                    <a:pt x="0" y="0"/>
                  </a:moveTo>
                  <a:lnTo>
                    <a:pt x="61304" y="0"/>
                  </a:lnTo>
                  <a:lnTo>
                    <a:pt x="61304"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11" name="Group 11"/>
          <p:cNvGrpSpPr/>
          <p:nvPr/>
        </p:nvGrpSpPr>
        <p:grpSpPr>
          <a:xfrm rot="0">
            <a:off x="4267200" y="6134100"/>
            <a:ext cx="9104630" cy="636270"/>
            <a:chOff x="0" y="0"/>
            <a:chExt cx="903970" cy="167564"/>
          </a:xfrm>
        </p:grpSpPr>
        <p:sp>
          <p:nvSpPr>
            <p:cNvPr id="12" name="Freeform 12"/>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7653235" y="7690427"/>
            <a:ext cx="3432261" cy="636219"/>
            <a:chOff x="0" y="0"/>
            <a:chExt cx="903970" cy="167564"/>
          </a:xfrm>
        </p:grpSpPr>
        <p:sp>
          <p:nvSpPr>
            <p:cNvPr id="15" name="Freeform 15"/>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4648200" y="6210300"/>
            <a:ext cx="7760335" cy="517525"/>
          </a:xfrm>
          <a:prstGeom prst="rect">
            <a:avLst/>
          </a:prstGeom>
        </p:spPr>
        <p:txBody>
          <a:bodyPr wrap="square" lIns="0" tIns="0" rIns="0" bIns="0" rtlCol="0" anchor="t">
            <a:spAutoFit/>
          </a:bodyPr>
          <a:lstStyle/>
          <a:p>
            <a:pPr algn="ctr">
              <a:lnSpc>
                <a:spcPts val="4040"/>
              </a:lnSpc>
            </a:pPr>
            <a:r>
              <a:rPr lang="en-US" sz="2885">
                <a:solidFill>
                  <a:srgbClr val="FFFFFF"/>
                </a:solidFill>
                <a:ea typeface="思源黑体-粗体" panose="020B0400000000000000" charset="-122"/>
              </a:rPr>
              <a:t>小组成员：黄奔   </a:t>
            </a:r>
            <a:r>
              <a:rPr lang="zh-CN" altLang="en-US" sz="2885">
                <a:solidFill>
                  <a:srgbClr val="FFFFFF"/>
                </a:solidFill>
                <a:ea typeface="思源黑体-粗体" panose="020B0400000000000000" charset="-122"/>
              </a:rPr>
              <a:t>程功盛</a:t>
            </a:r>
            <a:r>
              <a:rPr lang="en-US" altLang="zh-CN" sz="2885">
                <a:solidFill>
                  <a:srgbClr val="FFFFFF"/>
                </a:solidFill>
                <a:ea typeface="思源黑体-粗体" panose="020B0400000000000000" charset="-122"/>
              </a:rPr>
              <a:t> </a:t>
            </a:r>
            <a:r>
              <a:rPr lang="en-US" sz="2885">
                <a:solidFill>
                  <a:srgbClr val="FFFFFF"/>
                </a:solidFill>
                <a:ea typeface="思源黑体-粗体" panose="020B0400000000000000" charset="-122"/>
              </a:rPr>
              <a:t>   </a:t>
            </a:r>
            <a:r>
              <a:rPr lang="zh-CN" altLang="en-US" sz="2885">
                <a:solidFill>
                  <a:srgbClr val="FFFFFF"/>
                </a:solidFill>
                <a:ea typeface="思源黑体-粗体" panose="020B0400000000000000" charset="-122"/>
              </a:rPr>
              <a:t>徐厚华</a:t>
            </a:r>
            <a:r>
              <a:rPr lang="en-US" altLang="zh-CN" sz="2885">
                <a:solidFill>
                  <a:srgbClr val="FFFFFF"/>
                </a:solidFill>
                <a:ea typeface="思源黑体-粗体" panose="020B0400000000000000" charset="-122"/>
              </a:rPr>
              <a:t>   </a:t>
            </a:r>
            <a:r>
              <a:rPr lang="zh-CN" altLang="en-US" sz="2885">
                <a:solidFill>
                  <a:srgbClr val="FFFFFF"/>
                </a:solidFill>
                <a:ea typeface="思源黑体-粗体" panose="020B0400000000000000" charset="-122"/>
              </a:rPr>
              <a:t>王耀宇</a:t>
            </a:r>
            <a:r>
              <a:rPr lang="en-US" altLang="zh-CN" sz="2885">
                <a:solidFill>
                  <a:srgbClr val="FFFFFF"/>
                </a:solidFill>
                <a:ea typeface="思源黑体-粗体" panose="020B0400000000000000" charset="-122"/>
              </a:rPr>
              <a:t>   </a:t>
            </a:r>
            <a:r>
              <a:rPr lang="zh-CN" altLang="en-US" sz="2885">
                <a:solidFill>
                  <a:srgbClr val="FFFFFF"/>
                </a:solidFill>
                <a:ea typeface="思源黑体-粗体" panose="020B0400000000000000" charset="-122"/>
              </a:rPr>
              <a:t>夏雪</a:t>
            </a:r>
            <a:endParaRPr lang="zh-CN" altLang="en-US" sz="2885">
              <a:solidFill>
                <a:srgbClr val="FFFFFF"/>
              </a:solidFill>
              <a:ea typeface="思源黑体-粗体" panose="020B0400000000000000" charset="-122"/>
            </a:endParaRPr>
          </a:p>
        </p:txBody>
      </p:sp>
      <p:sp>
        <p:nvSpPr>
          <p:cNvPr id="19" name="TextBox 19"/>
          <p:cNvSpPr txBox="1"/>
          <p:nvPr/>
        </p:nvSpPr>
        <p:spPr>
          <a:xfrm>
            <a:off x="4190698" y="2247911"/>
            <a:ext cx="12340885" cy="2110740"/>
          </a:xfrm>
          <a:prstGeom prst="rect">
            <a:avLst/>
          </a:prstGeom>
        </p:spPr>
        <p:txBody>
          <a:bodyPr lIns="0" tIns="0" rIns="0" bIns="0" rtlCol="0" anchor="t">
            <a:spAutoFit/>
          </a:bodyPr>
          <a:lstStyle/>
          <a:p>
            <a:pPr marL="0" lvl="0" indent="0" algn="l">
              <a:lnSpc>
                <a:spcPts val="16460"/>
              </a:lnSpc>
              <a:spcBef>
                <a:spcPct val="0"/>
              </a:spcBef>
            </a:pPr>
            <a:r>
              <a:rPr lang="zh-CN" altLang="en-US" sz="11760" u="none">
                <a:solidFill>
                  <a:srgbClr val="292828"/>
                </a:solidFill>
                <a:ea typeface="思源黑体-超粗体" panose="020B0A00000000000000" charset="-122"/>
              </a:rPr>
              <a:t>影评分析项目汇报</a:t>
            </a:r>
            <a:endParaRPr lang="zh-CN" altLang="en-US" sz="11760" u="none">
              <a:solidFill>
                <a:srgbClr val="292828"/>
              </a:solidFill>
              <a:ea typeface="思源黑体-超粗体" panose="020B0A00000000000000" charset="-122"/>
            </a:endParaRPr>
          </a:p>
        </p:txBody>
      </p:sp>
      <p:sp>
        <p:nvSpPr>
          <p:cNvPr id="20" name="TextBox 20"/>
          <p:cNvSpPr txBox="1"/>
          <p:nvPr/>
        </p:nvSpPr>
        <p:spPr>
          <a:xfrm>
            <a:off x="11125200" y="4533900"/>
            <a:ext cx="5393055" cy="1045845"/>
          </a:xfrm>
          <a:prstGeom prst="rect">
            <a:avLst/>
          </a:prstGeom>
        </p:spPr>
        <p:txBody>
          <a:bodyPr wrap="square" lIns="0" tIns="0" rIns="0" bIns="0" rtlCol="0" anchor="t">
            <a:spAutoFit/>
          </a:bodyPr>
          <a:lstStyle/>
          <a:p>
            <a:pPr>
              <a:lnSpc>
                <a:spcPts val="8160"/>
              </a:lnSpc>
            </a:pPr>
            <a:r>
              <a:rPr lang="zh-CN" altLang="en-US" sz="5830">
                <a:solidFill>
                  <a:srgbClr val="292828"/>
                </a:solidFill>
                <a:ea typeface="思源黑体-粗体" panose="020B0400000000000000" charset="-122"/>
              </a:rPr>
              <a:t>肖申克的救赎</a:t>
            </a:r>
            <a:endParaRPr lang="zh-CN" altLang="en-US" sz="5830">
              <a:solidFill>
                <a:srgbClr val="292828"/>
              </a:solidFill>
              <a:ea typeface="思源黑体-粗体" panose="020B0400000000000000" charset="-122"/>
            </a:endParaRPr>
          </a:p>
        </p:txBody>
      </p:sp>
      <p:sp>
        <p:nvSpPr>
          <p:cNvPr id="21" name="AutoShape 21"/>
          <p:cNvSpPr/>
          <p:nvPr/>
        </p:nvSpPr>
        <p:spPr>
          <a:xfrm>
            <a:off x="17161752" y="-182857"/>
            <a:ext cx="0" cy="4753610"/>
          </a:xfrm>
          <a:prstGeom prst="line">
            <a:avLst/>
          </a:prstGeom>
          <a:ln w="28575" cap="flat">
            <a:solidFill>
              <a:srgbClr val="8C52FF">
                <a:alpha val="29804"/>
              </a:srgbClr>
            </a:solidFill>
            <a:prstDash val="solid"/>
            <a:headEnd type="none" w="sm" len="sm"/>
            <a:tailEnd type="none" w="sm" len="sm"/>
          </a:ln>
        </p:spPr>
      </p:sp>
      <p:sp>
        <p:nvSpPr>
          <p:cNvPr id="22" name="AutoShape 22"/>
          <p:cNvSpPr/>
          <p:nvPr/>
        </p:nvSpPr>
        <p:spPr>
          <a:xfrm>
            <a:off x="430064" y="7910195"/>
            <a:ext cx="0" cy="4753610"/>
          </a:xfrm>
          <a:prstGeom prst="line">
            <a:avLst/>
          </a:prstGeom>
          <a:ln w="28575" cap="flat">
            <a:solidFill>
              <a:srgbClr val="8C52FF">
                <a:alpha val="29804"/>
              </a:srgbClr>
            </a:solidFill>
            <a:prstDash val="solid"/>
            <a:headEnd type="none" w="sm" len="sm"/>
            <a:tailEnd type="none" w="sm" len="sm"/>
          </a:ln>
        </p:spPr>
      </p:sp>
      <p:sp>
        <p:nvSpPr>
          <p:cNvPr id="17" name="TextBox 18"/>
          <p:cNvSpPr txBox="1"/>
          <p:nvPr>
            <p:custDataLst>
              <p:tags r:id="rId1"/>
            </p:custDataLst>
          </p:nvPr>
        </p:nvSpPr>
        <p:spPr>
          <a:xfrm>
            <a:off x="7931150" y="7690485"/>
            <a:ext cx="2979420" cy="624840"/>
          </a:xfrm>
          <a:prstGeom prst="rect">
            <a:avLst/>
          </a:prstGeom>
        </p:spPr>
        <p:txBody>
          <a:bodyPr wrap="square" lIns="0" tIns="0" rIns="0" bIns="0" rtlCol="0" anchor="t">
            <a:noAutofit/>
          </a:bodyPr>
          <a:p>
            <a:pPr algn="ctr">
              <a:lnSpc>
                <a:spcPts val="4040"/>
              </a:lnSpc>
            </a:pPr>
            <a:r>
              <a:rPr lang="zh-CN" altLang="en-US" sz="2885">
                <a:solidFill>
                  <a:srgbClr val="FFFFFF"/>
                </a:solidFill>
                <a:ea typeface="思源黑体-粗体" panose="020B0400000000000000" charset="-122"/>
              </a:rPr>
              <a:t>组长：黄奔</a:t>
            </a:r>
            <a:endParaRPr lang="zh-CN" altLang="en-US" sz="2885">
              <a:solidFill>
                <a:srgbClr val="FFFFFF"/>
              </a:solidFill>
              <a:ea typeface="思源黑体-粗体" panose="020B04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690810" y="1941735"/>
            <a:ext cx="4646223" cy="4206317"/>
            <a:chOff x="0" y="0"/>
            <a:chExt cx="1223697" cy="1107837"/>
          </a:xfrm>
        </p:grpSpPr>
        <p:sp>
          <p:nvSpPr>
            <p:cNvPr id="3" name="Freeform 3"/>
            <p:cNvSpPr/>
            <p:nvPr/>
          </p:nvSpPr>
          <p:spPr>
            <a:xfrm>
              <a:off x="0" y="0"/>
              <a:ext cx="1223697" cy="1107837"/>
            </a:xfrm>
            <a:custGeom>
              <a:avLst/>
              <a:gdLst/>
              <a:ahLst/>
              <a:cxnLst/>
              <a:rect l="l" t="t" r="r" b="b"/>
              <a:pathLst>
                <a:path w="1223697" h="1107837">
                  <a:moveTo>
                    <a:pt x="0" y="0"/>
                  </a:moveTo>
                  <a:lnTo>
                    <a:pt x="1223697" y="0"/>
                  </a:lnTo>
                  <a:lnTo>
                    <a:pt x="1223697" y="1107837"/>
                  </a:lnTo>
                  <a:lnTo>
                    <a:pt x="0" y="1107837"/>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359258" y="0"/>
            <a:ext cx="928742" cy="10287000"/>
            <a:chOff x="0" y="0"/>
            <a:chExt cx="244607" cy="2709333"/>
          </a:xfrm>
        </p:grpSpPr>
        <p:sp>
          <p:nvSpPr>
            <p:cNvPr id="6" name="Freeform 6"/>
            <p:cNvSpPr/>
            <p:nvPr/>
          </p:nvSpPr>
          <p:spPr>
            <a:xfrm>
              <a:off x="0" y="0"/>
              <a:ext cx="244607" cy="2709333"/>
            </a:xfrm>
            <a:custGeom>
              <a:avLst/>
              <a:gdLst/>
              <a:ahLst/>
              <a:cxnLst/>
              <a:rect l="l" t="t" r="r" b="b"/>
              <a:pathLst>
                <a:path w="244607" h="2709333">
                  <a:moveTo>
                    <a:pt x="0" y="0"/>
                  </a:moveTo>
                  <a:lnTo>
                    <a:pt x="244607" y="0"/>
                  </a:lnTo>
                  <a:lnTo>
                    <a:pt x="244607"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0" y="0"/>
            <a:ext cx="232762" cy="10287000"/>
            <a:chOff x="0" y="0"/>
            <a:chExt cx="61304" cy="2709333"/>
          </a:xfrm>
        </p:grpSpPr>
        <p:sp>
          <p:nvSpPr>
            <p:cNvPr id="9" name="Freeform 9"/>
            <p:cNvSpPr/>
            <p:nvPr/>
          </p:nvSpPr>
          <p:spPr>
            <a:xfrm>
              <a:off x="0" y="0"/>
              <a:ext cx="61304" cy="2709333"/>
            </a:xfrm>
            <a:custGeom>
              <a:avLst/>
              <a:gdLst/>
              <a:ahLst/>
              <a:cxnLst/>
              <a:rect l="l" t="t" r="r" b="b"/>
              <a:pathLst>
                <a:path w="61304" h="2709333">
                  <a:moveTo>
                    <a:pt x="0" y="0"/>
                  </a:moveTo>
                  <a:lnTo>
                    <a:pt x="61304" y="0"/>
                  </a:lnTo>
                  <a:lnTo>
                    <a:pt x="61304"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11" name="AutoShape 11"/>
          <p:cNvSpPr/>
          <p:nvPr/>
        </p:nvSpPr>
        <p:spPr>
          <a:xfrm>
            <a:off x="17161752" y="-182857"/>
            <a:ext cx="0" cy="4753610"/>
          </a:xfrm>
          <a:prstGeom prst="line">
            <a:avLst/>
          </a:prstGeom>
          <a:ln w="28575" cap="flat">
            <a:solidFill>
              <a:srgbClr val="8C52FF">
                <a:alpha val="29804"/>
              </a:srgbClr>
            </a:solidFill>
            <a:prstDash val="solid"/>
            <a:headEnd type="none" w="sm" len="sm"/>
            <a:tailEnd type="none" w="sm" len="sm"/>
          </a:ln>
        </p:spPr>
      </p:sp>
      <p:sp>
        <p:nvSpPr>
          <p:cNvPr id="12" name="AutoShape 12"/>
          <p:cNvSpPr/>
          <p:nvPr/>
        </p:nvSpPr>
        <p:spPr>
          <a:xfrm>
            <a:off x="430064" y="7910195"/>
            <a:ext cx="0" cy="4753610"/>
          </a:xfrm>
          <a:prstGeom prst="line">
            <a:avLst/>
          </a:prstGeom>
          <a:ln w="28575" cap="flat">
            <a:solidFill>
              <a:srgbClr val="8C52FF">
                <a:alpha val="29804"/>
              </a:srgbClr>
            </a:solidFill>
            <a:prstDash val="solid"/>
            <a:headEnd type="none" w="sm" len="sm"/>
            <a:tailEnd type="none" w="sm" len="sm"/>
          </a:ln>
        </p:spPr>
      </p:sp>
      <p:grpSp>
        <p:nvGrpSpPr>
          <p:cNvPr id="14" name="Group 14"/>
          <p:cNvGrpSpPr/>
          <p:nvPr/>
        </p:nvGrpSpPr>
        <p:grpSpPr>
          <a:xfrm rot="0">
            <a:off x="8866625" y="5105400"/>
            <a:ext cx="5870416" cy="1803399"/>
            <a:chOff x="0" y="0"/>
            <a:chExt cx="7827222" cy="2404532"/>
          </a:xfrm>
        </p:grpSpPr>
        <p:sp>
          <p:nvSpPr>
            <p:cNvPr id="15" name="TextBox 15"/>
            <p:cNvSpPr txBox="1"/>
            <p:nvPr/>
          </p:nvSpPr>
          <p:spPr>
            <a:xfrm>
              <a:off x="0" y="-133350"/>
              <a:ext cx="7827222" cy="1584519"/>
            </a:xfrm>
            <a:prstGeom prst="rect">
              <a:avLst/>
            </a:prstGeom>
          </p:spPr>
          <p:txBody>
            <a:bodyPr lIns="0" tIns="0" rIns="0" bIns="0" rtlCol="0" anchor="t">
              <a:spAutoFit/>
            </a:bodyPr>
            <a:lstStyle/>
            <a:p>
              <a:pPr marL="0" lvl="0" indent="0">
                <a:lnSpc>
                  <a:spcPts val="10000"/>
                </a:lnSpc>
                <a:spcBef>
                  <a:spcPct val="0"/>
                </a:spcBef>
              </a:pPr>
              <a:r>
                <a:rPr lang="en-US" sz="7140">
                  <a:solidFill>
                    <a:srgbClr val="292828"/>
                  </a:solidFill>
                  <a:ea typeface="思源黑体-粗体 Bold" panose="020B0800000000000000" charset="-122"/>
                </a:rPr>
                <a:t>数据成果分析</a:t>
              </a:r>
              <a:endParaRPr lang="en-US" sz="7140">
                <a:solidFill>
                  <a:srgbClr val="292828"/>
                </a:solidFill>
                <a:ea typeface="思源黑体-粗体 Bold" panose="020B0800000000000000" charset="-122"/>
              </a:endParaRPr>
            </a:p>
          </p:txBody>
        </p:sp>
        <p:sp>
          <p:nvSpPr>
            <p:cNvPr id="16" name="TextBox 16"/>
            <p:cNvSpPr txBox="1"/>
            <p:nvPr/>
          </p:nvSpPr>
          <p:spPr>
            <a:xfrm>
              <a:off x="0" y="1627478"/>
              <a:ext cx="7225942" cy="777054"/>
            </a:xfrm>
            <a:prstGeom prst="rect">
              <a:avLst/>
            </a:prstGeom>
          </p:spPr>
          <p:txBody>
            <a:bodyPr lIns="0" tIns="0" rIns="0" bIns="0" rtlCol="0" anchor="t">
              <a:spAutoFit/>
            </a:bodyPr>
            <a:lstStyle/>
            <a:p>
              <a:pPr marL="0" lvl="0" indent="0" algn="l">
                <a:lnSpc>
                  <a:spcPts val="4935"/>
                </a:lnSpc>
                <a:spcBef>
                  <a:spcPct val="0"/>
                </a:spcBef>
              </a:pPr>
              <a:r>
                <a:rPr lang="en-US" sz="3525">
                  <a:solidFill>
                    <a:srgbClr val="292828"/>
                  </a:solidFill>
                  <a:latin typeface="思源黑体-细体" panose="020B0200000000000000" charset="-122"/>
                </a:rPr>
                <a:t>Analysis of data results</a:t>
              </a:r>
              <a:endParaRPr lang="en-US" sz="3525">
                <a:solidFill>
                  <a:srgbClr val="292828"/>
                </a:solidFill>
                <a:latin typeface="思源黑体-细体" panose="020B0200000000000000" charset="-122"/>
              </a:endParaRPr>
            </a:p>
          </p:txBody>
        </p:sp>
      </p:grpSp>
      <p:grpSp>
        <p:nvGrpSpPr>
          <p:cNvPr id="17" name="Group 17"/>
          <p:cNvGrpSpPr/>
          <p:nvPr/>
        </p:nvGrpSpPr>
        <p:grpSpPr>
          <a:xfrm rot="0">
            <a:off x="6284613" y="5075577"/>
            <a:ext cx="1962261" cy="1962261"/>
            <a:chOff x="0" y="0"/>
            <a:chExt cx="2616348" cy="2616348"/>
          </a:xfrm>
        </p:grpSpPr>
        <p:sp>
          <p:nvSpPr>
            <p:cNvPr id="19" name="Freeform 19"/>
            <p:cNvSpPr/>
            <p:nvPr/>
          </p:nvSpPr>
          <p:spPr>
            <a:xfrm>
              <a:off x="0" y="0"/>
              <a:ext cx="2616348" cy="2616348"/>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21" name="TextBox 21"/>
            <p:cNvSpPr txBox="1"/>
            <p:nvPr/>
          </p:nvSpPr>
          <p:spPr>
            <a:xfrm>
              <a:off x="198279" y="119524"/>
              <a:ext cx="2194389" cy="2374053"/>
            </a:xfrm>
            <a:prstGeom prst="rect">
              <a:avLst/>
            </a:prstGeom>
          </p:spPr>
          <p:txBody>
            <a:bodyPr lIns="0" tIns="0" rIns="0" bIns="0" rtlCol="0" anchor="t">
              <a:spAutoFit/>
            </a:bodyPr>
            <a:lstStyle/>
            <a:p>
              <a:pPr marL="0" lvl="0" indent="0" algn="ctr">
                <a:lnSpc>
                  <a:spcPts val="13885"/>
                </a:lnSpc>
                <a:spcBef>
                  <a:spcPct val="0"/>
                </a:spcBef>
              </a:pPr>
              <a:r>
                <a:rPr lang="en-US" sz="9920" spc="-605">
                  <a:solidFill>
                    <a:srgbClr val="FFFFFF"/>
                  </a:solidFill>
                  <a:latin typeface="字由点字典黑 75J" panose="00020600040101010101" charset="-122"/>
                </a:rPr>
                <a:t>03</a:t>
              </a:r>
              <a:endParaRPr lang="en-US" sz="9920" spc="-605">
                <a:solidFill>
                  <a:srgbClr val="FFFFFF"/>
                </a:solidFill>
                <a:latin typeface="字由点字典黑 75J" panose="00020600040101010101" charset="-122"/>
              </a:endParaRPr>
            </a:p>
          </p:txBody>
        </p:sp>
      </p:grpSp>
      <p:sp>
        <p:nvSpPr>
          <p:cNvPr id="22" name="TextBox 22"/>
          <p:cNvSpPr txBox="1"/>
          <p:nvPr/>
        </p:nvSpPr>
        <p:spPr>
          <a:xfrm>
            <a:off x="6227445" y="3225800"/>
            <a:ext cx="7110730" cy="1146810"/>
          </a:xfrm>
          <a:prstGeom prst="rect">
            <a:avLst/>
          </a:prstGeom>
        </p:spPr>
        <p:txBody>
          <a:bodyPr wrap="square" lIns="0" tIns="0" rIns="0" bIns="0" rtlCol="0" anchor="t">
            <a:spAutoFit/>
          </a:bodyPr>
          <a:lstStyle/>
          <a:p>
            <a:pPr marL="0" lvl="0" indent="0" algn="l">
              <a:lnSpc>
                <a:spcPts val="8945"/>
              </a:lnSpc>
              <a:spcBef>
                <a:spcPct val="0"/>
              </a:spcBef>
            </a:pPr>
            <a:r>
              <a:rPr lang="en-US" sz="6390">
                <a:solidFill>
                  <a:srgbClr val="292828"/>
                </a:solidFill>
                <a:latin typeface="字由点字典黑 45J" panose="00020600040101010101" charset="-122"/>
              </a:rPr>
              <a:t>PART THREE</a:t>
            </a:r>
            <a:endParaRPr lang="en-US" sz="6390">
              <a:solidFill>
                <a:srgbClr val="292828"/>
              </a:solidFill>
              <a:latin typeface="字由点字典黑 45J" panose="0002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56371" y="464531"/>
            <a:ext cx="1681169" cy="951998"/>
            <a:chOff x="0" y="0"/>
            <a:chExt cx="442777" cy="250732"/>
          </a:xfrm>
        </p:grpSpPr>
        <p:sp>
          <p:nvSpPr>
            <p:cNvPr id="3" name="Freeform 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26827" y="9492950"/>
            <a:ext cx="18314827" cy="794050"/>
            <a:chOff x="0" y="0"/>
            <a:chExt cx="4823658" cy="209133"/>
          </a:xfrm>
        </p:grpSpPr>
        <p:sp>
          <p:nvSpPr>
            <p:cNvPr id="6" name="Freeform 6"/>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11" name="Group 11"/>
          <p:cNvGrpSpPr/>
          <p:nvPr/>
        </p:nvGrpSpPr>
        <p:grpSpPr>
          <a:xfrm rot="0">
            <a:off x="1228524" y="779779"/>
            <a:ext cx="2857259" cy="877753"/>
            <a:chOff x="0" y="0"/>
            <a:chExt cx="3809678" cy="1170338"/>
          </a:xfrm>
        </p:grpSpPr>
        <p:sp>
          <p:nvSpPr>
            <p:cNvPr id="12" name="TextBox 12"/>
            <p:cNvSpPr txBox="1"/>
            <p:nvPr/>
          </p:nvSpPr>
          <p:spPr>
            <a:xfrm>
              <a:off x="0" y="-57150"/>
              <a:ext cx="3809678" cy="763465"/>
            </a:xfrm>
            <a:prstGeom prst="rect">
              <a:avLst/>
            </a:prstGeom>
          </p:spPr>
          <p:txBody>
            <a:bodyPr lIns="0" tIns="0" rIns="0" bIns="0" rtlCol="0" anchor="t">
              <a:spAutoFit/>
            </a:bodyPr>
            <a:lstStyle/>
            <a:p>
              <a:pPr marL="0" lvl="0" indent="0">
                <a:lnSpc>
                  <a:spcPts val="4865"/>
                </a:lnSpc>
                <a:spcBef>
                  <a:spcPct val="0"/>
                </a:spcBef>
              </a:pPr>
              <a:r>
                <a:rPr lang="en-US" sz="3475">
                  <a:solidFill>
                    <a:srgbClr val="292828"/>
                  </a:solidFill>
                  <a:ea typeface="思源黑体-粗体 Bold" panose="020B0800000000000000" charset="-122"/>
                </a:rPr>
                <a:t>数据成果分析</a:t>
              </a:r>
              <a:endParaRPr lang="en-US" sz="3475">
                <a:solidFill>
                  <a:srgbClr val="292828"/>
                </a:solidFill>
                <a:ea typeface="思源黑体-粗体 Bold" panose="020B0800000000000000" charset="-122"/>
              </a:endParaRPr>
            </a:p>
          </p:txBody>
        </p:sp>
        <p:sp>
          <p:nvSpPr>
            <p:cNvPr id="13" name="TextBox 13"/>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a:solidFill>
                    <a:srgbClr val="292828"/>
                  </a:solidFill>
                  <a:latin typeface="思源黑体-细体" panose="020B0200000000000000" charset="-122"/>
                </a:rPr>
                <a:t>Analysis of data results</a:t>
              </a:r>
              <a:endParaRPr lang="en-US" sz="1715">
                <a:solidFill>
                  <a:srgbClr val="292828"/>
                </a:solidFill>
                <a:latin typeface="思源黑体-细体" panose="020B0200000000000000" charset="-122"/>
              </a:endParaRPr>
            </a:p>
          </p:txBody>
        </p:sp>
      </p:grpSp>
      <p:grpSp>
        <p:nvGrpSpPr>
          <p:cNvPr id="14" name="Group 14"/>
          <p:cNvGrpSpPr/>
          <p:nvPr/>
        </p:nvGrpSpPr>
        <p:grpSpPr>
          <a:xfrm rot="0">
            <a:off x="10408920" y="2281555"/>
            <a:ext cx="7226300" cy="6167120"/>
            <a:chOff x="0" y="0"/>
            <a:chExt cx="1736909" cy="1508069"/>
          </a:xfrm>
        </p:grpSpPr>
        <p:sp>
          <p:nvSpPr>
            <p:cNvPr id="15" name="Freeform 15"/>
            <p:cNvSpPr/>
            <p:nvPr/>
          </p:nvSpPr>
          <p:spPr>
            <a:xfrm>
              <a:off x="0" y="0"/>
              <a:ext cx="1736909" cy="1508069"/>
            </a:xfrm>
            <a:custGeom>
              <a:avLst/>
              <a:gdLst/>
              <a:ahLst/>
              <a:cxnLst/>
              <a:rect l="l" t="t" r="r" b="b"/>
              <a:pathLst>
                <a:path w="1736909" h="1508069">
                  <a:moveTo>
                    <a:pt x="0" y="0"/>
                  </a:moveTo>
                  <a:lnTo>
                    <a:pt x="1736909" y="0"/>
                  </a:lnTo>
                  <a:lnTo>
                    <a:pt x="1736909" y="1508069"/>
                  </a:lnTo>
                  <a:lnTo>
                    <a:pt x="0" y="1508069"/>
                  </a:lnTo>
                  <a:close/>
                </a:path>
              </a:pathLst>
            </a:custGeom>
            <a:gradFill rotWithShape="1">
              <a:gsLst>
                <a:gs pos="0">
                  <a:srgbClr val="8C52FF">
                    <a:alpha val="30000"/>
                  </a:srgbClr>
                </a:gs>
                <a:gs pos="100000">
                  <a:srgbClr val="5CE1E6">
                    <a:alpha val="30000"/>
                  </a:srgbClr>
                </a:gs>
              </a:gsLst>
              <a:lin ang="0"/>
            </a:gra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22" name="Group 22"/>
          <p:cNvGrpSpPr/>
          <p:nvPr/>
        </p:nvGrpSpPr>
        <p:grpSpPr>
          <a:xfrm rot="0">
            <a:off x="14025519" y="3153905"/>
            <a:ext cx="2260691" cy="2260691"/>
            <a:chOff x="0" y="0"/>
            <a:chExt cx="3014255" cy="3014255"/>
          </a:xfrm>
        </p:grpSpPr>
        <p:sp>
          <p:nvSpPr>
            <p:cNvPr id="23" name="TextBox 23"/>
            <p:cNvSpPr txBox="1"/>
            <p:nvPr/>
          </p:nvSpPr>
          <p:spPr>
            <a:xfrm>
              <a:off x="872674" y="1096183"/>
              <a:ext cx="1268908" cy="764739"/>
            </a:xfrm>
            <a:prstGeom prst="rect">
              <a:avLst/>
            </a:prstGeom>
          </p:spPr>
          <p:txBody>
            <a:bodyPr lIns="0" tIns="0" rIns="0" bIns="0" rtlCol="0" anchor="t">
              <a:spAutoFit/>
            </a:bodyPr>
            <a:lstStyle/>
            <a:p>
              <a:pPr marL="0" lvl="0" indent="0" algn="ctr">
                <a:lnSpc>
                  <a:spcPts val="4900"/>
                </a:lnSpc>
                <a:spcBef>
                  <a:spcPct val="0"/>
                </a:spcBef>
              </a:pPr>
              <a:r>
                <a:rPr lang="en-US" sz="3500" u="none">
                  <a:solidFill>
                    <a:srgbClr val="292828"/>
                  </a:solidFill>
                  <a:latin typeface="思源黑体-粗体 Bold" panose="020B0800000000000000" charset="-122"/>
                </a:rPr>
                <a:t>86%</a:t>
              </a:r>
              <a:endParaRPr lang="en-US" sz="3500" u="none">
                <a:solidFill>
                  <a:srgbClr val="292828"/>
                </a:solidFill>
                <a:latin typeface="思源黑体-粗体 Bold" panose="020B0800000000000000" charset="-122"/>
              </a:endParaRPr>
            </a:p>
          </p:txBody>
        </p:sp>
        <p:grpSp>
          <p:nvGrpSpPr>
            <p:cNvPr id="24" name="Group 24"/>
            <p:cNvGrpSpPr>
              <a:grpSpLocks noChangeAspect="1"/>
            </p:cNvGrpSpPr>
            <p:nvPr/>
          </p:nvGrpSpPr>
          <p:grpSpPr>
            <a:xfrm rot="0">
              <a:off x="0" y="0"/>
              <a:ext cx="3014255" cy="3014255"/>
              <a:chOff x="0" y="0"/>
              <a:chExt cx="2540000" cy="2540000"/>
            </a:xfrm>
          </p:grpSpPr>
          <p:sp>
            <p:nvSpPr>
              <p:cNvPr id="25" name="Freeform 2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32235"/>
                    </a:lnTo>
                    <a:cubicBezTo>
                      <a:pt x="995966" y="330729"/>
                      <a:pt x="684141" y="509524"/>
                      <a:pt x="515325" y="800918"/>
                    </a:cubicBezTo>
                    <a:cubicBezTo>
                      <a:pt x="346509" y="1092311"/>
                      <a:pt x="346509" y="1451759"/>
                      <a:pt x="515325" y="1743152"/>
                    </a:cubicBezTo>
                    <a:cubicBezTo>
                      <a:pt x="684141" y="2034546"/>
                      <a:pt x="995966" y="2213341"/>
                      <a:pt x="1332725" y="2211835"/>
                    </a:cubicBezTo>
                    <a:cubicBezTo>
                      <a:pt x="1669484" y="2213341"/>
                      <a:pt x="1981309" y="2034546"/>
                      <a:pt x="2150125" y="1743152"/>
                    </a:cubicBezTo>
                    <a:cubicBezTo>
                      <a:pt x="2318941" y="1451759"/>
                      <a:pt x="2318941" y="1092311"/>
                      <a:pt x="2150125" y="800918"/>
                    </a:cubicBezTo>
                    <a:cubicBezTo>
                      <a:pt x="1981309" y="509524"/>
                      <a:pt x="1669484" y="330729"/>
                      <a:pt x="1332725" y="332235"/>
                    </a:cubicBezTo>
                    <a:close/>
                  </a:path>
                </a:pathLst>
              </a:custGeom>
              <a:solidFill>
                <a:srgbClr val="FFFFFF"/>
              </a:solidFill>
            </p:spPr>
          </p:sp>
          <p:sp>
            <p:nvSpPr>
              <p:cNvPr id="26" name="Freeform 26"/>
              <p:cNvSpPr/>
              <p:nvPr/>
            </p:nvSpPr>
            <p:spPr>
              <a:xfrm>
                <a:off x="-106604" y="5157"/>
                <a:ext cx="2714050" cy="2652079"/>
              </a:xfrm>
              <a:custGeom>
                <a:avLst/>
                <a:gdLst/>
                <a:ahLst/>
                <a:cxnLst/>
                <a:rect l="l" t="t" r="r" b="b"/>
                <a:pathLst>
                  <a:path w="2714050" h="2652079">
                    <a:moveTo>
                      <a:pt x="1566374" y="9101"/>
                    </a:moveTo>
                    <a:cubicBezTo>
                      <a:pt x="2119319" y="92663"/>
                      <a:pt x="2552533" y="528080"/>
                      <a:pt x="2633292" y="1081441"/>
                    </a:cubicBezTo>
                    <a:cubicBezTo>
                      <a:pt x="2714050" y="1634802"/>
                      <a:pt x="2423344" y="2175868"/>
                      <a:pt x="1917344" y="2413973"/>
                    </a:cubicBezTo>
                    <a:cubicBezTo>
                      <a:pt x="1411344" y="2652079"/>
                      <a:pt x="809142" y="2531183"/>
                      <a:pt x="434247" y="2116232"/>
                    </a:cubicBezTo>
                    <a:cubicBezTo>
                      <a:pt x="59352" y="1701281"/>
                      <a:pt x="0" y="1089939"/>
                      <a:pt x="288074" y="610623"/>
                    </a:cubicBezTo>
                    <a:cubicBezTo>
                      <a:pt x="318323" y="559780"/>
                      <a:pt x="373464" y="529008"/>
                      <a:pt x="432617" y="529959"/>
                    </a:cubicBezTo>
                    <a:cubicBezTo>
                      <a:pt x="491771" y="530910"/>
                      <a:pt x="545894" y="563438"/>
                      <a:pt x="574493" y="615228"/>
                    </a:cubicBezTo>
                    <a:cubicBezTo>
                      <a:pt x="603092" y="667017"/>
                      <a:pt x="601794" y="730150"/>
                      <a:pt x="571092" y="780721"/>
                    </a:cubicBezTo>
                    <a:cubicBezTo>
                      <a:pt x="357917" y="1135414"/>
                      <a:pt x="401838" y="1587807"/>
                      <a:pt x="679260" y="1894871"/>
                    </a:cubicBezTo>
                    <a:cubicBezTo>
                      <a:pt x="956682" y="2201935"/>
                      <a:pt x="1402311" y="2291398"/>
                      <a:pt x="1776751" y="2115199"/>
                    </a:cubicBezTo>
                    <a:cubicBezTo>
                      <a:pt x="2151191" y="1939001"/>
                      <a:pt x="2366314" y="1538613"/>
                      <a:pt x="2306553" y="1129125"/>
                    </a:cubicBezTo>
                    <a:cubicBezTo>
                      <a:pt x="2246792" y="719638"/>
                      <a:pt x="1926213" y="397430"/>
                      <a:pt x="1517034" y="335594"/>
                    </a:cubicBezTo>
                    <a:cubicBezTo>
                      <a:pt x="1458498" y="327016"/>
                      <a:pt x="1409027" y="287773"/>
                      <a:pt x="1387352" y="232725"/>
                    </a:cubicBezTo>
                    <a:cubicBezTo>
                      <a:pt x="1365677" y="177678"/>
                      <a:pt x="1375113" y="115241"/>
                      <a:pt x="1412086" y="69056"/>
                    </a:cubicBezTo>
                    <a:cubicBezTo>
                      <a:pt x="1449059" y="22871"/>
                      <a:pt x="1507917" y="0"/>
                      <a:pt x="1566374" y="9101"/>
                    </a:cubicBezTo>
                    <a:close/>
                  </a:path>
                </a:pathLst>
              </a:custGeom>
              <a:solidFill>
                <a:srgbClr val="292828"/>
              </a:solidFill>
            </p:spPr>
          </p:sp>
        </p:grpSp>
      </p:grpSp>
      <p:grpSp>
        <p:nvGrpSpPr>
          <p:cNvPr id="27" name="Group 27"/>
          <p:cNvGrpSpPr/>
          <p:nvPr/>
        </p:nvGrpSpPr>
        <p:grpSpPr>
          <a:xfrm rot="0">
            <a:off x="11192990" y="5786763"/>
            <a:ext cx="2260691" cy="2260691"/>
            <a:chOff x="0" y="0"/>
            <a:chExt cx="3014255" cy="3014255"/>
          </a:xfrm>
        </p:grpSpPr>
        <p:sp>
          <p:nvSpPr>
            <p:cNvPr id="28" name="TextBox 28"/>
            <p:cNvSpPr txBox="1"/>
            <p:nvPr/>
          </p:nvSpPr>
          <p:spPr>
            <a:xfrm>
              <a:off x="872674" y="1096183"/>
              <a:ext cx="1268908" cy="764739"/>
            </a:xfrm>
            <a:prstGeom prst="rect">
              <a:avLst/>
            </a:prstGeom>
          </p:spPr>
          <p:txBody>
            <a:bodyPr lIns="0" tIns="0" rIns="0" bIns="0" rtlCol="0" anchor="t">
              <a:spAutoFit/>
            </a:bodyPr>
            <a:lstStyle/>
            <a:p>
              <a:pPr marL="0" lvl="0" indent="0" algn="ctr">
                <a:lnSpc>
                  <a:spcPts val="4900"/>
                </a:lnSpc>
                <a:spcBef>
                  <a:spcPct val="0"/>
                </a:spcBef>
              </a:pPr>
              <a:r>
                <a:rPr lang="en-US" sz="3500" u="none">
                  <a:solidFill>
                    <a:srgbClr val="292828"/>
                  </a:solidFill>
                  <a:latin typeface="思源黑体-粗体 Bold" panose="020B0800000000000000" charset="-122"/>
                </a:rPr>
                <a:t>93%</a:t>
              </a:r>
              <a:endParaRPr lang="en-US" sz="3500" u="none">
                <a:solidFill>
                  <a:srgbClr val="292828"/>
                </a:solidFill>
                <a:latin typeface="思源黑体-粗体 Bold" panose="020B0800000000000000" charset="-122"/>
              </a:endParaRPr>
            </a:p>
          </p:txBody>
        </p:sp>
        <p:grpSp>
          <p:nvGrpSpPr>
            <p:cNvPr id="29" name="Group 29"/>
            <p:cNvGrpSpPr>
              <a:grpSpLocks noChangeAspect="1"/>
            </p:cNvGrpSpPr>
            <p:nvPr/>
          </p:nvGrpSpPr>
          <p:grpSpPr>
            <a:xfrm rot="0">
              <a:off x="0" y="0"/>
              <a:ext cx="3014255" cy="3014255"/>
              <a:chOff x="0" y="0"/>
              <a:chExt cx="2540000" cy="2540000"/>
            </a:xfrm>
          </p:grpSpPr>
          <p:sp>
            <p:nvSpPr>
              <p:cNvPr id="30" name="Freeform 3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32235"/>
                    </a:lnTo>
                    <a:cubicBezTo>
                      <a:pt x="995966" y="330729"/>
                      <a:pt x="684141" y="509524"/>
                      <a:pt x="515325" y="800918"/>
                    </a:cubicBezTo>
                    <a:cubicBezTo>
                      <a:pt x="346509" y="1092311"/>
                      <a:pt x="346509" y="1451759"/>
                      <a:pt x="515325" y="1743152"/>
                    </a:cubicBezTo>
                    <a:cubicBezTo>
                      <a:pt x="684141" y="2034546"/>
                      <a:pt x="995966" y="2213341"/>
                      <a:pt x="1332725" y="2211835"/>
                    </a:cubicBezTo>
                    <a:cubicBezTo>
                      <a:pt x="1669484" y="2213341"/>
                      <a:pt x="1981309" y="2034546"/>
                      <a:pt x="2150125" y="1743152"/>
                    </a:cubicBezTo>
                    <a:cubicBezTo>
                      <a:pt x="2318941" y="1451759"/>
                      <a:pt x="2318941" y="1092311"/>
                      <a:pt x="2150125" y="800918"/>
                    </a:cubicBezTo>
                    <a:cubicBezTo>
                      <a:pt x="1981309" y="509524"/>
                      <a:pt x="1669484" y="330729"/>
                      <a:pt x="1332725" y="332235"/>
                    </a:cubicBezTo>
                    <a:close/>
                  </a:path>
                </a:pathLst>
              </a:custGeom>
              <a:solidFill>
                <a:srgbClr val="FFFFFF"/>
              </a:solidFill>
            </p:spPr>
          </p:sp>
          <p:sp>
            <p:nvSpPr>
              <p:cNvPr id="31" name="Freeform 31"/>
              <p:cNvSpPr/>
              <p:nvPr/>
            </p:nvSpPr>
            <p:spPr>
              <a:xfrm>
                <a:off x="-138129" y="5157"/>
                <a:ext cx="2698722" cy="2637616"/>
              </a:xfrm>
              <a:custGeom>
                <a:avLst/>
                <a:gdLst/>
                <a:ahLst/>
                <a:cxnLst/>
                <a:rect l="l" t="t" r="r" b="b"/>
                <a:pathLst>
                  <a:path w="2698722" h="2637616">
                    <a:moveTo>
                      <a:pt x="1597899" y="9101"/>
                    </a:moveTo>
                    <a:cubicBezTo>
                      <a:pt x="2202370" y="100450"/>
                      <a:pt x="2655984" y="609490"/>
                      <a:pt x="2677353" y="1220450"/>
                    </a:cubicBezTo>
                    <a:cubicBezTo>
                      <a:pt x="2698722" y="1831410"/>
                      <a:pt x="2281782" y="2370899"/>
                      <a:pt x="1685171" y="2504257"/>
                    </a:cubicBezTo>
                    <a:cubicBezTo>
                      <a:pt x="1088560" y="2637616"/>
                      <a:pt x="481598" y="2326996"/>
                      <a:pt x="240799" y="1765084"/>
                    </a:cubicBezTo>
                    <a:cubicBezTo>
                      <a:pt x="0" y="1203172"/>
                      <a:pt x="193704" y="549440"/>
                      <a:pt x="701751" y="209414"/>
                    </a:cubicBezTo>
                    <a:cubicBezTo>
                      <a:pt x="750769" y="176289"/>
                      <a:pt x="813764" y="171923"/>
                      <a:pt x="866883" y="197970"/>
                    </a:cubicBezTo>
                    <a:cubicBezTo>
                      <a:pt x="920001" y="224017"/>
                      <a:pt x="955124" y="276494"/>
                      <a:pt x="958950" y="335531"/>
                    </a:cubicBezTo>
                    <a:cubicBezTo>
                      <a:pt x="962776" y="394568"/>
                      <a:pt x="934722" y="451140"/>
                      <a:pt x="885409" y="483826"/>
                    </a:cubicBezTo>
                    <a:cubicBezTo>
                      <a:pt x="509455" y="735445"/>
                      <a:pt x="366114" y="1219207"/>
                      <a:pt x="544305" y="1635022"/>
                    </a:cubicBezTo>
                    <a:cubicBezTo>
                      <a:pt x="722496" y="2050836"/>
                      <a:pt x="1171648" y="2280695"/>
                      <a:pt x="1613140" y="2182009"/>
                    </a:cubicBezTo>
                    <a:cubicBezTo>
                      <a:pt x="2054632" y="2083324"/>
                      <a:pt x="2363168" y="1684103"/>
                      <a:pt x="2347355" y="1231992"/>
                    </a:cubicBezTo>
                    <a:cubicBezTo>
                      <a:pt x="2331541" y="779882"/>
                      <a:pt x="1995867" y="403192"/>
                      <a:pt x="1548559" y="335594"/>
                    </a:cubicBezTo>
                    <a:cubicBezTo>
                      <a:pt x="1490023" y="327016"/>
                      <a:pt x="1440552" y="287773"/>
                      <a:pt x="1418877" y="232725"/>
                    </a:cubicBezTo>
                    <a:cubicBezTo>
                      <a:pt x="1397202" y="177678"/>
                      <a:pt x="1406638" y="115241"/>
                      <a:pt x="1443611" y="69056"/>
                    </a:cubicBezTo>
                    <a:cubicBezTo>
                      <a:pt x="1480584" y="22871"/>
                      <a:pt x="1539442" y="0"/>
                      <a:pt x="1597899" y="9101"/>
                    </a:cubicBezTo>
                    <a:close/>
                  </a:path>
                </a:pathLst>
              </a:custGeom>
              <a:solidFill>
                <a:srgbClr val="292828"/>
              </a:solidFill>
            </p:spPr>
          </p:sp>
        </p:grpSp>
      </p:grpSp>
      <p:grpSp>
        <p:nvGrpSpPr>
          <p:cNvPr id="32" name="Group 32"/>
          <p:cNvGrpSpPr/>
          <p:nvPr/>
        </p:nvGrpSpPr>
        <p:grpSpPr>
          <a:xfrm rot="0">
            <a:off x="14006895" y="5786763"/>
            <a:ext cx="2260691" cy="2260691"/>
            <a:chOff x="0" y="0"/>
            <a:chExt cx="3014255" cy="3014255"/>
          </a:xfrm>
        </p:grpSpPr>
        <p:sp>
          <p:nvSpPr>
            <p:cNvPr id="33" name="TextBox 33"/>
            <p:cNvSpPr txBox="1"/>
            <p:nvPr/>
          </p:nvSpPr>
          <p:spPr>
            <a:xfrm>
              <a:off x="872674" y="1096183"/>
              <a:ext cx="1268908" cy="764739"/>
            </a:xfrm>
            <a:prstGeom prst="rect">
              <a:avLst/>
            </a:prstGeom>
          </p:spPr>
          <p:txBody>
            <a:bodyPr lIns="0" tIns="0" rIns="0" bIns="0" rtlCol="0" anchor="t">
              <a:spAutoFit/>
            </a:bodyPr>
            <a:lstStyle/>
            <a:p>
              <a:pPr marL="0" lvl="0" indent="0" algn="ctr">
                <a:lnSpc>
                  <a:spcPts val="4900"/>
                </a:lnSpc>
                <a:spcBef>
                  <a:spcPct val="0"/>
                </a:spcBef>
              </a:pPr>
              <a:r>
                <a:rPr lang="en-US" sz="3500" u="none">
                  <a:solidFill>
                    <a:srgbClr val="292828"/>
                  </a:solidFill>
                  <a:latin typeface="思源黑体-粗体 Bold" panose="020B0800000000000000" charset="-122"/>
                </a:rPr>
                <a:t>27%</a:t>
              </a:r>
              <a:endParaRPr lang="en-US" sz="3500" u="none">
                <a:solidFill>
                  <a:srgbClr val="292828"/>
                </a:solidFill>
                <a:latin typeface="思源黑体-粗体 Bold" panose="020B0800000000000000" charset="-122"/>
              </a:endParaRPr>
            </a:p>
          </p:txBody>
        </p:sp>
        <p:grpSp>
          <p:nvGrpSpPr>
            <p:cNvPr id="34" name="Group 34"/>
            <p:cNvGrpSpPr>
              <a:grpSpLocks noChangeAspect="1"/>
            </p:cNvGrpSpPr>
            <p:nvPr/>
          </p:nvGrpSpPr>
          <p:grpSpPr>
            <a:xfrm rot="0">
              <a:off x="0" y="0"/>
              <a:ext cx="3014255" cy="3014255"/>
              <a:chOff x="0" y="0"/>
              <a:chExt cx="2540000" cy="2540000"/>
            </a:xfrm>
          </p:grpSpPr>
          <p:sp>
            <p:nvSpPr>
              <p:cNvPr id="35" name="Freeform 3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32235"/>
                    </a:lnTo>
                    <a:cubicBezTo>
                      <a:pt x="995966" y="330729"/>
                      <a:pt x="684141" y="509524"/>
                      <a:pt x="515325" y="800918"/>
                    </a:cubicBezTo>
                    <a:cubicBezTo>
                      <a:pt x="346509" y="1092311"/>
                      <a:pt x="346509" y="1451759"/>
                      <a:pt x="515325" y="1743152"/>
                    </a:cubicBezTo>
                    <a:cubicBezTo>
                      <a:pt x="684141" y="2034546"/>
                      <a:pt x="995966" y="2213341"/>
                      <a:pt x="1332725" y="2211835"/>
                    </a:cubicBezTo>
                    <a:cubicBezTo>
                      <a:pt x="1669484" y="2213341"/>
                      <a:pt x="1981309" y="2034546"/>
                      <a:pt x="2150125" y="1743152"/>
                    </a:cubicBezTo>
                    <a:cubicBezTo>
                      <a:pt x="2318941" y="1451759"/>
                      <a:pt x="2318941" y="1092311"/>
                      <a:pt x="2150125" y="800918"/>
                    </a:cubicBezTo>
                    <a:cubicBezTo>
                      <a:pt x="1981309" y="509524"/>
                      <a:pt x="1669484" y="330729"/>
                      <a:pt x="1332725" y="332235"/>
                    </a:cubicBezTo>
                    <a:close/>
                  </a:path>
                </a:pathLst>
              </a:custGeom>
              <a:solidFill>
                <a:srgbClr val="FFFFFF"/>
              </a:solidFill>
            </p:spPr>
          </p:sp>
          <p:sp>
            <p:nvSpPr>
              <p:cNvPr id="36" name="Freeform 36"/>
              <p:cNvSpPr/>
              <p:nvPr/>
            </p:nvSpPr>
            <p:spPr>
              <a:xfrm>
                <a:off x="1259073" y="5157"/>
                <a:ext cx="1282255" cy="1411942"/>
              </a:xfrm>
              <a:custGeom>
                <a:avLst/>
                <a:gdLst/>
                <a:ahLst/>
                <a:cxnLst/>
                <a:rect l="l" t="t" r="r" b="b"/>
                <a:pathLst>
                  <a:path w="1282255" h="1411942">
                    <a:moveTo>
                      <a:pt x="200697" y="9101"/>
                    </a:moveTo>
                    <a:cubicBezTo>
                      <a:pt x="810206" y="101211"/>
                      <a:pt x="1265559" y="617708"/>
                      <a:pt x="1280551" y="1233955"/>
                    </a:cubicBezTo>
                    <a:cubicBezTo>
                      <a:pt x="1282255" y="1293092"/>
                      <a:pt x="1252187" y="1348620"/>
                      <a:pt x="1201732" y="1379513"/>
                    </a:cubicBezTo>
                    <a:cubicBezTo>
                      <a:pt x="1151278" y="1410406"/>
                      <a:pt x="1088150" y="1411942"/>
                      <a:pt x="1036253" y="1383539"/>
                    </a:cubicBezTo>
                    <a:cubicBezTo>
                      <a:pt x="984356" y="1355136"/>
                      <a:pt x="951623" y="1301136"/>
                      <a:pt x="950449" y="1241986"/>
                    </a:cubicBezTo>
                    <a:cubicBezTo>
                      <a:pt x="939355" y="785963"/>
                      <a:pt x="602394" y="403756"/>
                      <a:pt x="151357" y="335594"/>
                    </a:cubicBezTo>
                    <a:cubicBezTo>
                      <a:pt x="92821" y="327016"/>
                      <a:pt x="43350" y="287773"/>
                      <a:pt x="21675" y="232725"/>
                    </a:cubicBezTo>
                    <a:cubicBezTo>
                      <a:pt x="0" y="177678"/>
                      <a:pt x="9436" y="115241"/>
                      <a:pt x="46409" y="69056"/>
                    </a:cubicBezTo>
                    <a:cubicBezTo>
                      <a:pt x="83382" y="22871"/>
                      <a:pt x="142240" y="0"/>
                      <a:pt x="200697" y="9101"/>
                    </a:cubicBezTo>
                    <a:close/>
                  </a:path>
                </a:pathLst>
              </a:custGeom>
              <a:solidFill>
                <a:srgbClr val="8C52FF"/>
              </a:solidFill>
            </p:spPr>
          </p:sp>
        </p:grpSp>
      </p:grpSp>
      <p:grpSp>
        <p:nvGrpSpPr>
          <p:cNvPr id="37" name="Group 37"/>
          <p:cNvGrpSpPr/>
          <p:nvPr/>
        </p:nvGrpSpPr>
        <p:grpSpPr>
          <a:xfrm rot="0">
            <a:off x="1132004" y="2127894"/>
            <a:ext cx="3136415" cy="581380"/>
            <a:chOff x="0" y="0"/>
            <a:chExt cx="4181886" cy="775173"/>
          </a:xfrm>
        </p:grpSpPr>
        <p:grpSp>
          <p:nvGrpSpPr>
            <p:cNvPr id="38" name="Group 38"/>
            <p:cNvGrpSpPr/>
            <p:nvPr/>
          </p:nvGrpSpPr>
          <p:grpSpPr>
            <a:xfrm rot="0">
              <a:off x="0" y="0"/>
              <a:ext cx="4181886" cy="775173"/>
              <a:chOff x="0" y="0"/>
              <a:chExt cx="903970" cy="167564"/>
            </a:xfrm>
          </p:grpSpPr>
          <p:sp>
            <p:nvSpPr>
              <p:cNvPr id="39" name="Freeform 39"/>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40" name="TextBox 40"/>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41" name="TextBox 41"/>
            <p:cNvSpPr txBox="1"/>
            <p:nvPr/>
          </p:nvSpPr>
          <p:spPr>
            <a:xfrm>
              <a:off x="354566" y="50301"/>
              <a:ext cx="3472755" cy="631613"/>
            </a:xfrm>
            <a:prstGeom prst="rect">
              <a:avLst/>
            </a:prstGeom>
          </p:spPr>
          <p:txBody>
            <a:bodyPr lIns="0" tIns="0" rIns="0" bIns="0" rtlCol="0" anchor="t">
              <a:spAutoFit/>
            </a:bodyPr>
            <a:lstStyle/>
            <a:p>
              <a:pPr algn="ctr">
                <a:lnSpc>
                  <a:spcPts val="3695"/>
                </a:lnSpc>
              </a:pPr>
              <a:r>
                <a:rPr lang="en-US" sz="2640">
                  <a:solidFill>
                    <a:srgbClr val="FFFFFF"/>
                  </a:solidFill>
                  <a:ea typeface="思源黑体-粗体 Bold" panose="020B0800000000000000" charset="-122"/>
                </a:rPr>
                <a:t>数据</a:t>
              </a:r>
              <a:r>
                <a:rPr lang="zh-CN" altLang="en-US" sz="2640">
                  <a:solidFill>
                    <a:srgbClr val="FFFFFF"/>
                  </a:solidFill>
                  <a:ea typeface="思源黑体-粗体 Bold" panose="020B0800000000000000" charset="-122"/>
                </a:rPr>
                <a:t>可视化</a:t>
              </a:r>
              <a:endParaRPr lang="zh-CN" altLang="en-US" sz="2640">
                <a:solidFill>
                  <a:srgbClr val="FFFFFF"/>
                </a:solidFill>
                <a:ea typeface="思源黑体-粗体 Bold" panose="020B0800000000000000" charset="-122"/>
              </a:endParaRPr>
            </a:p>
          </p:txBody>
        </p:sp>
      </p:grpSp>
      <p:sp>
        <p:nvSpPr>
          <p:cNvPr id="42" name="TextBox 42"/>
          <p:cNvSpPr txBox="1"/>
          <p:nvPr/>
        </p:nvSpPr>
        <p:spPr>
          <a:xfrm>
            <a:off x="1277620" y="2828925"/>
            <a:ext cx="8693150" cy="967740"/>
          </a:xfrm>
          <a:prstGeom prst="rect">
            <a:avLst/>
          </a:prstGeom>
        </p:spPr>
        <p:txBody>
          <a:bodyPr lIns="0" tIns="0" rIns="0" bIns="0" rtlCol="0" anchor="t">
            <a:noAutofit/>
          </a:bodyPr>
          <a:lstStyle/>
          <a:p>
            <a:pPr algn="just">
              <a:lnSpc>
                <a:spcPts val="2800"/>
              </a:lnSpc>
              <a:spcBef>
                <a:spcPct val="0"/>
              </a:spcBef>
            </a:pPr>
            <a:r>
              <a:rPr lang="en-US" sz="2000">
                <a:solidFill>
                  <a:srgbClr val="292828"/>
                </a:solidFill>
                <a:ea typeface="思源黑体 2" panose="020B0500000000000000" charset="-122"/>
                <a:sym typeface="+mn-ea"/>
              </a:rPr>
              <a:t>从图中可以看出，推荐力度为力荐的占比最高，为 70.2%，其次是推荐，占比为 20.8%；不推荐和还行的占比较低，分别为 8.5% 和 4.6%。表明电影在观众眼里比较优秀</a:t>
            </a:r>
            <a:endParaRPr lang="en-US" sz="2000">
              <a:solidFill>
                <a:srgbClr val="292828"/>
              </a:solidFill>
              <a:ea typeface="思源黑体 2" panose="020B0500000000000000" charset="-122"/>
              <a:sym typeface="+mn-ea"/>
            </a:endParaRPr>
          </a:p>
        </p:txBody>
      </p:sp>
      <p:grpSp>
        <p:nvGrpSpPr>
          <p:cNvPr id="45" name="Group 45"/>
          <p:cNvGrpSpPr/>
          <p:nvPr/>
        </p:nvGrpSpPr>
        <p:grpSpPr>
          <a:xfrm rot="0">
            <a:off x="1097714" y="3945183"/>
            <a:ext cx="3136415" cy="581380"/>
            <a:chOff x="0" y="0"/>
            <a:chExt cx="4181886" cy="775173"/>
          </a:xfrm>
        </p:grpSpPr>
        <p:grpSp>
          <p:nvGrpSpPr>
            <p:cNvPr id="46" name="Group 46"/>
            <p:cNvGrpSpPr/>
            <p:nvPr/>
          </p:nvGrpSpPr>
          <p:grpSpPr>
            <a:xfrm rot="0">
              <a:off x="0" y="0"/>
              <a:ext cx="4181886" cy="775173"/>
              <a:chOff x="0" y="0"/>
              <a:chExt cx="903970" cy="167564"/>
            </a:xfrm>
          </p:grpSpPr>
          <p:sp>
            <p:nvSpPr>
              <p:cNvPr id="47" name="Freeform 47"/>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48" name="TextBox 48"/>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49" name="TextBox 49"/>
            <p:cNvSpPr txBox="1"/>
            <p:nvPr/>
          </p:nvSpPr>
          <p:spPr>
            <a:xfrm>
              <a:off x="354566" y="50301"/>
              <a:ext cx="3472755" cy="573270"/>
            </a:xfrm>
            <a:prstGeom prst="rect">
              <a:avLst/>
            </a:prstGeom>
          </p:spPr>
          <p:txBody>
            <a:bodyPr lIns="0" tIns="0" rIns="0" bIns="0" rtlCol="0" anchor="t">
              <a:spAutoFit/>
            </a:bodyPr>
            <a:lstStyle/>
            <a:p>
              <a:pPr algn="ctr">
                <a:lnSpc>
                  <a:spcPts val="3695"/>
                </a:lnSpc>
              </a:pPr>
              <a:r>
                <a:rPr lang="en-US" sz="2640">
                  <a:solidFill>
                    <a:srgbClr val="FFFFFF"/>
                  </a:solidFill>
                  <a:ea typeface="思源黑体-粗体 Bold" panose="020B0800000000000000" charset="-122"/>
                </a:rPr>
                <a:t>数据分析结论</a:t>
              </a:r>
              <a:endParaRPr lang="en-US" sz="2640">
                <a:solidFill>
                  <a:srgbClr val="FFFFFF"/>
                </a:solidFill>
                <a:ea typeface="思源黑体-粗体 Bold" panose="020B0800000000000000" charset="-122"/>
              </a:endParaRPr>
            </a:p>
          </p:txBody>
        </p:sp>
      </p:grpSp>
      <p:sp>
        <p:nvSpPr>
          <p:cNvPr id="50" name="TextBox 50"/>
          <p:cNvSpPr txBox="1"/>
          <p:nvPr/>
        </p:nvSpPr>
        <p:spPr>
          <a:xfrm>
            <a:off x="1363345" y="4533900"/>
            <a:ext cx="8693150" cy="1510665"/>
          </a:xfrm>
          <a:prstGeom prst="rect">
            <a:avLst/>
          </a:prstGeom>
        </p:spPr>
        <p:txBody>
          <a:bodyPr lIns="0" tIns="0" rIns="0" bIns="0" rtlCol="0" anchor="t">
            <a:noAutofit/>
          </a:bodyPr>
          <a:lstStyle/>
          <a:p>
            <a:pPr algn="just">
              <a:lnSpc>
                <a:spcPts val="2800"/>
              </a:lnSpc>
              <a:spcBef>
                <a:spcPct val="0"/>
              </a:spcBef>
            </a:pPr>
            <a:r>
              <a:rPr lang="en-US" sz="2000">
                <a:solidFill>
                  <a:srgbClr val="292828"/>
                </a:solidFill>
                <a:ea typeface="思源黑体 2" panose="020B0500000000000000" charset="-122"/>
              </a:rPr>
              <a:t>此结果可以帮助营销经理们在票房售卖管理时起到重要影响力，此外这些见解可以指导他们制定更有效的推广策略，提高电影的推荐力度，吸引更多观众的关注和推荐。</a:t>
            </a:r>
            <a:endParaRPr lang="en-US" sz="2000">
              <a:solidFill>
                <a:srgbClr val="292828"/>
              </a:solidFill>
              <a:ea typeface="思源黑体 2" panose="020B0500000000000000" charset="-122"/>
            </a:endParaRPr>
          </a:p>
        </p:txBody>
      </p:sp>
      <p:pic>
        <p:nvPicPr>
          <p:cNvPr id="51" name="图片 50"/>
          <p:cNvPicPr>
            <a:picLocks noChangeAspect="1"/>
          </p:cNvPicPr>
          <p:nvPr/>
        </p:nvPicPr>
        <p:blipFill>
          <a:blip r:embed="rId1"/>
          <a:stretch>
            <a:fillRect/>
          </a:stretch>
        </p:blipFill>
        <p:spPr>
          <a:xfrm>
            <a:off x="11201400" y="2856865"/>
            <a:ext cx="5351145" cy="5484495"/>
          </a:xfrm>
          <a:prstGeom prst="rect">
            <a:avLst/>
          </a:prstGeom>
        </p:spPr>
      </p:pic>
      <p:pic>
        <p:nvPicPr>
          <p:cNvPr id="52" name="图片 51"/>
          <p:cNvPicPr>
            <a:picLocks noChangeAspect="1"/>
          </p:cNvPicPr>
          <p:nvPr/>
        </p:nvPicPr>
        <p:blipFill>
          <a:blip r:embed="rId2"/>
          <a:srcRect b="23520"/>
          <a:stretch>
            <a:fillRect/>
          </a:stretch>
        </p:blipFill>
        <p:spPr>
          <a:xfrm>
            <a:off x="1196975" y="5829300"/>
            <a:ext cx="8859520" cy="3206750"/>
          </a:xfrm>
          <a:prstGeom prst="rect">
            <a:avLst/>
          </a:prstGeom>
        </p:spPr>
      </p:pic>
      <p:sp>
        <p:nvSpPr>
          <p:cNvPr id="53" name="TextBox 10"/>
          <p:cNvSpPr txBox="1"/>
          <p:nvPr>
            <p:custDataLst>
              <p:tags r:id="rId3"/>
            </p:custDataLst>
          </p:nvPr>
        </p:nvSpPr>
        <p:spPr>
          <a:xfrm>
            <a:off x="11277469" y="8636494"/>
            <a:ext cx="9161911" cy="358775"/>
          </a:xfrm>
          <a:prstGeom prst="rect">
            <a:avLst/>
          </a:prstGeom>
        </p:spPr>
        <p:txBody>
          <a:bodyPr lIns="0" tIns="0" rIns="0" bIns="0" rtlCol="0" anchor="t">
            <a:spAutoFit/>
          </a:bodyPr>
          <a:p>
            <a:pPr algn="just">
              <a:lnSpc>
                <a:spcPts val="2800"/>
              </a:lnSpc>
              <a:spcBef>
                <a:spcPct val="0"/>
              </a:spcBef>
            </a:pPr>
            <a:r>
              <a:rPr lang="en-US" sz="1600">
                <a:solidFill>
                  <a:srgbClr val="292828"/>
                </a:solidFill>
                <a:ea typeface="思源黑体 2" panose="020B0500000000000000" charset="-122"/>
                <a:sym typeface="+mn-ea"/>
              </a:rPr>
              <a:t>统计推荐力度中的各种类型的占比，并用bar柱状图显示</a:t>
            </a:r>
            <a:endParaRPr lang="en-US" sz="1600">
              <a:solidFill>
                <a:srgbClr val="292828"/>
              </a:solidFill>
              <a:ea typeface="思源黑体-细体" panose="020B02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6827" y="9492950"/>
            <a:ext cx="18314827" cy="794050"/>
            <a:chOff x="0" y="0"/>
            <a:chExt cx="4823658" cy="209133"/>
          </a:xfrm>
        </p:grpSpPr>
        <p:sp>
          <p:nvSpPr>
            <p:cNvPr id="3" name="Freeform 3"/>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5" name="AutoShape 5"/>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6" name="AutoShape 6"/>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8" name="Group 8"/>
          <p:cNvGrpSpPr/>
          <p:nvPr/>
        </p:nvGrpSpPr>
        <p:grpSpPr>
          <a:xfrm rot="0">
            <a:off x="-665002" y="2738634"/>
            <a:ext cx="17668679" cy="772081"/>
            <a:chOff x="0" y="0"/>
            <a:chExt cx="4653479" cy="203346"/>
          </a:xfrm>
        </p:grpSpPr>
        <p:sp>
          <p:nvSpPr>
            <p:cNvPr id="9" name="Freeform 9"/>
            <p:cNvSpPr/>
            <p:nvPr/>
          </p:nvSpPr>
          <p:spPr>
            <a:xfrm>
              <a:off x="0" y="0"/>
              <a:ext cx="4653479" cy="203346"/>
            </a:xfrm>
            <a:custGeom>
              <a:avLst/>
              <a:gdLst/>
              <a:ahLst/>
              <a:cxnLst/>
              <a:rect l="l" t="t" r="r" b="b"/>
              <a:pathLst>
                <a:path w="4653479" h="203346">
                  <a:moveTo>
                    <a:pt x="0" y="0"/>
                  </a:moveTo>
                  <a:lnTo>
                    <a:pt x="4653479" y="0"/>
                  </a:lnTo>
                  <a:lnTo>
                    <a:pt x="4653479" y="203346"/>
                  </a:lnTo>
                  <a:lnTo>
                    <a:pt x="0" y="203346"/>
                  </a:lnTo>
                  <a:close/>
                </a:path>
              </a:pathLst>
            </a:custGeom>
            <a:gradFill rotWithShape="1">
              <a:gsLst>
                <a:gs pos="0">
                  <a:srgbClr val="8C52FF">
                    <a:alpha val="30000"/>
                  </a:srgbClr>
                </a:gs>
                <a:gs pos="100000">
                  <a:srgbClr val="5CE1E6">
                    <a:alpha val="30000"/>
                  </a:srgbClr>
                </a:gs>
              </a:gsLst>
              <a:lin ang="0"/>
            </a:gra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13" name="Group 13"/>
          <p:cNvGrpSpPr/>
          <p:nvPr/>
        </p:nvGrpSpPr>
        <p:grpSpPr>
          <a:xfrm rot="0">
            <a:off x="1237092" y="3214633"/>
            <a:ext cx="3136415" cy="581380"/>
            <a:chOff x="0" y="0"/>
            <a:chExt cx="4181886" cy="775173"/>
          </a:xfrm>
        </p:grpSpPr>
        <p:grpSp>
          <p:nvGrpSpPr>
            <p:cNvPr id="14" name="Group 14"/>
            <p:cNvGrpSpPr/>
            <p:nvPr/>
          </p:nvGrpSpPr>
          <p:grpSpPr>
            <a:xfrm rot="0">
              <a:off x="0" y="0"/>
              <a:ext cx="4181886" cy="775173"/>
              <a:chOff x="0" y="0"/>
              <a:chExt cx="903970" cy="167564"/>
            </a:xfrm>
          </p:grpSpPr>
          <p:sp>
            <p:nvSpPr>
              <p:cNvPr id="15" name="Freeform 15"/>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17" name="TextBox 17"/>
            <p:cNvSpPr txBox="1"/>
            <p:nvPr/>
          </p:nvSpPr>
          <p:spPr>
            <a:xfrm>
              <a:off x="354566" y="50301"/>
              <a:ext cx="3472755" cy="631613"/>
            </a:xfrm>
            <a:prstGeom prst="rect">
              <a:avLst/>
            </a:prstGeom>
          </p:spPr>
          <p:txBody>
            <a:bodyPr lIns="0" tIns="0" rIns="0" bIns="0" rtlCol="0" anchor="t">
              <a:spAutoFit/>
            </a:bodyPr>
            <a:lstStyle/>
            <a:p>
              <a:pPr algn="ctr">
                <a:lnSpc>
                  <a:spcPts val="3695"/>
                </a:lnSpc>
              </a:pPr>
              <a:r>
                <a:rPr lang="zh-CN" altLang="en-US" sz="2640">
                  <a:solidFill>
                    <a:srgbClr val="FFFFFF"/>
                  </a:solidFill>
                  <a:ea typeface="思源黑体-粗体 Bold" panose="020B0800000000000000" charset="-122"/>
                </a:rPr>
                <a:t>数据分析结论</a:t>
              </a:r>
              <a:endParaRPr lang="zh-CN" altLang="en-US" sz="2640">
                <a:solidFill>
                  <a:srgbClr val="FFFFFF"/>
                </a:solidFill>
                <a:ea typeface="思源黑体-粗体 Bold" panose="020B0800000000000000" charset="-122"/>
              </a:endParaRPr>
            </a:p>
          </p:txBody>
        </p:sp>
      </p:grpSp>
      <p:sp>
        <p:nvSpPr>
          <p:cNvPr id="18" name="TextBox 18"/>
          <p:cNvSpPr txBox="1"/>
          <p:nvPr/>
        </p:nvSpPr>
        <p:spPr>
          <a:xfrm>
            <a:off x="1237092" y="3930359"/>
            <a:ext cx="4909785" cy="1076960"/>
          </a:xfrm>
          <a:prstGeom prst="rect">
            <a:avLst/>
          </a:prstGeom>
        </p:spPr>
        <p:txBody>
          <a:bodyPr lIns="0" tIns="0" rIns="0" bIns="0" rtlCol="0" anchor="t">
            <a:spAutoFit/>
          </a:bodyPr>
          <a:lstStyle/>
          <a:p>
            <a:pPr algn="just">
              <a:lnSpc>
                <a:spcPts val="2800"/>
              </a:lnSpc>
              <a:spcBef>
                <a:spcPct val="0"/>
              </a:spcBef>
            </a:pPr>
            <a:r>
              <a:rPr lang="en-US" sz="2000">
                <a:solidFill>
                  <a:srgbClr val="292828"/>
                </a:solidFill>
                <a:ea typeface="思源黑体 2" panose="020B0500000000000000" charset="-122"/>
              </a:rPr>
              <a:t>从图中可以看出，推荐力度为力荐的评论内容长度最长，推荐力度为较差的评论内容长度最短</a:t>
            </a:r>
            <a:r>
              <a:rPr lang="zh-CN" altLang="en-US" sz="2000">
                <a:solidFill>
                  <a:srgbClr val="292828"/>
                </a:solidFill>
                <a:ea typeface="思源黑体 2" panose="020B0500000000000000" charset="-122"/>
              </a:rPr>
              <a:t>。</a:t>
            </a:r>
            <a:endParaRPr lang="zh-CN" altLang="en-US" sz="2000">
              <a:solidFill>
                <a:srgbClr val="292828"/>
              </a:solidFill>
              <a:ea typeface="思源黑体 2" panose="020B0500000000000000" charset="-122"/>
            </a:endParaRPr>
          </a:p>
        </p:txBody>
      </p:sp>
      <p:sp>
        <p:nvSpPr>
          <p:cNvPr id="19" name="TextBox 19"/>
          <p:cNvSpPr txBox="1"/>
          <p:nvPr/>
        </p:nvSpPr>
        <p:spPr>
          <a:xfrm>
            <a:off x="1236980" y="5484495"/>
            <a:ext cx="5045075" cy="2877185"/>
          </a:xfrm>
          <a:prstGeom prst="rect">
            <a:avLst/>
          </a:prstGeom>
        </p:spPr>
        <p:txBody>
          <a:bodyPr wrap="square" lIns="0" tIns="0" rIns="0" bIns="0" rtlCol="0" anchor="t">
            <a:noAutofit/>
          </a:bodyPr>
          <a:lstStyle/>
          <a:p>
            <a:pPr algn="just">
              <a:lnSpc>
                <a:spcPts val="2800"/>
              </a:lnSpc>
              <a:spcBef>
                <a:spcPct val="0"/>
              </a:spcBef>
            </a:pPr>
            <a:r>
              <a:rPr lang="zh-CN" altLang="en-US" sz="2000">
                <a:solidFill>
                  <a:srgbClr val="292828"/>
                </a:solidFill>
                <a:ea typeface="思源黑体 2" panose="020B0500000000000000" charset="-122"/>
              </a:rPr>
              <a:t>由此可以得出评论内容长度和推荐力度之间的关系并不是绝对的，因为</a:t>
            </a:r>
            <a:r>
              <a:rPr lang="zh-CN" altLang="en-US" sz="2000">
                <a:solidFill>
                  <a:srgbClr val="292828"/>
                </a:solidFill>
                <a:ea typeface="思源黑体 2" panose="020B0500000000000000" charset="-122"/>
                <a:sym typeface="+mn-ea"/>
              </a:rPr>
              <a:t>评论的长度</a:t>
            </a:r>
            <a:r>
              <a:rPr lang="zh-CN" altLang="en-US" sz="2000">
                <a:solidFill>
                  <a:srgbClr val="292828"/>
                </a:solidFill>
                <a:ea typeface="思源黑体 2" panose="020B0500000000000000" charset="-122"/>
              </a:rPr>
              <a:t>并不仅仅取决于推荐力度的大小。还取决于其他许多未知原因，如内容质量，口碑影响等。</a:t>
            </a:r>
            <a:endParaRPr lang="zh-CN" altLang="en-US" sz="2000">
              <a:solidFill>
                <a:srgbClr val="292828"/>
              </a:solidFill>
              <a:ea typeface="思源黑体 2" panose="020B0500000000000000" charset="-122"/>
            </a:endParaRPr>
          </a:p>
        </p:txBody>
      </p:sp>
      <p:grpSp>
        <p:nvGrpSpPr>
          <p:cNvPr id="22" name="Group 22"/>
          <p:cNvGrpSpPr/>
          <p:nvPr/>
        </p:nvGrpSpPr>
        <p:grpSpPr>
          <a:xfrm rot="0">
            <a:off x="456371" y="464531"/>
            <a:ext cx="1681169" cy="951998"/>
            <a:chOff x="0" y="0"/>
            <a:chExt cx="442777" cy="250732"/>
          </a:xfrm>
        </p:grpSpPr>
        <p:sp>
          <p:nvSpPr>
            <p:cNvPr id="23" name="Freeform 2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24" name="TextBox 2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25" name="Group 25"/>
          <p:cNvGrpSpPr/>
          <p:nvPr/>
        </p:nvGrpSpPr>
        <p:grpSpPr>
          <a:xfrm rot="0">
            <a:off x="1228524" y="722629"/>
            <a:ext cx="2857259" cy="934903"/>
            <a:chOff x="0" y="-76200"/>
            <a:chExt cx="3809678" cy="1246538"/>
          </a:xfrm>
        </p:grpSpPr>
        <p:sp>
          <p:nvSpPr>
            <p:cNvPr id="26" name="TextBox 26"/>
            <p:cNvSpPr txBox="1"/>
            <p:nvPr/>
          </p:nvSpPr>
          <p:spPr>
            <a:xfrm>
              <a:off x="0" y="-76200"/>
              <a:ext cx="3809678" cy="831427"/>
            </a:xfrm>
            <a:prstGeom prst="rect">
              <a:avLst/>
            </a:prstGeom>
          </p:spPr>
          <p:txBody>
            <a:bodyPr lIns="0" tIns="0" rIns="0" bIns="0" rtlCol="0" anchor="t">
              <a:spAutoFit/>
            </a:bodyPr>
            <a:lstStyle/>
            <a:p>
              <a:pPr marL="0" lvl="0" indent="0">
                <a:lnSpc>
                  <a:spcPts val="4865"/>
                </a:lnSpc>
                <a:spcBef>
                  <a:spcPct val="0"/>
                </a:spcBef>
              </a:pPr>
              <a:r>
                <a:rPr lang="zh-CN" altLang="en-US" sz="3475" u="none">
                  <a:solidFill>
                    <a:srgbClr val="292828"/>
                  </a:solidFill>
                  <a:ea typeface="思源黑体-粗体 Bold" panose="020B0800000000000000" charset="-122"/>
                </a:rPr>
                <a:t>数据成果分析</a:t>
              </a:r>
              <a:endParaRPr lang="zh-CN" altLang="en-US" sz="3475" u="none">
                <a:solidFill>
                  <a:srgbClr val="292828"/>
                </a:solidFill>
                <a:ea typeface="思源黑体-粗体 Bold" panose="020B0800000000000000" charset="-122"/>
              </a:endParaRPr>
            </a:p>
          </p:txBody>
        </p:sp>
        <p:sp>
          <p:nvSpPr>
            <p:cNvPr id="27" name="TextBox 27"/>
            <p:cNvSpPr txBox="1"/>
            <p:nvPr/>
          </p:nvSpPr>
          <p:spPr>
            <a:xfrm>
              <a:off x="0" y="786481"/>
              <a:ext cx="3517022" cy="383857"/>
            </a:xfrm>
            <a:prstGeom prst="rect">
              <a:avLst/>
            </a:prstGeom>
          </p:spPr>
          <p:txBody>
            <a:bodyPr lIns="0" tIns="0" rIns="0" bIns="0" rtlCol="0" anchor="t">
              <a:spAutoFit/>
            </a:bodyPr>
            <a:lstStyle/>
            <a:p>
              <a:pPr marL="0" lvl="0" indent="0" algn="l">
                <a:lnSpc>
                  <a:spcPts val="2400"/>
                </a:lnSpc>
                <a:spcBef>
                  <a:spcPct val="0"/>
                </a:spcBef>
              </a:pPr>
              <a:r>
                <a:rPr lang="en-US" sz="1715" u="none">
                  <a:solidFill>
                    <a:srgbClr val="292828"/>
                  </a:solidFill>
                  <a:latin typeface="思源黑体-细体" panose="020B0200000000000000" charset="-122"/>
                </a:rPr>
                <a:t>Overview of work content</a:t>
              </a:r>
              <a:endParaRPr lang="en-US" sz="1715" u="none">
                <a:solidFill>
                  <a:srgbClr val="292828"/>
                </a:solidFill>
                <a:latin typeface="思源黑体-细体" panose="020B0200000000000000" charset="-122"/>
              </a:endParaRPr>
            </a:p>
          </p:txBody>
        </p:sp>
      </p:grpSp>
      <p:pic>
        <p:nvPicPr>
          <p:cNvPr id="28" name="图片 27"/>
          <p:cNvPicPr>
            <a:picLocks noChangeAspect="1"/>
          </p:cNvPicPr>
          <p:nvPr>
            <p:custDataLst>
              <p:tags r:id="rId1"/>
            </p:custDataLst>
          </p:nvPr>
        </p:nvPicPr>
        <p:blipFill>
          <a:blip r:embed="rId2"/>
          <a:stretch>
            <a:fillRect/>
          </a:stretch>
        </p:blipFill>
        <p:spPr>
          <a:xfrm>
            <a:off x="7467600" y="2324100"/>
            <a:ext cx="10399395" cy="65951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56371" y="464531"/>
            <a:ext cx="1681169" cy="951998"/>
            <a:chOff x="0" y="0"/>
            <a:chExt cx="442777" cy="250732"/>
          </a:xfrm>
        </p:grpSpPr>
        <p:sp>
          <p:nvSpPr>
            <p:cNvPr id="3" name="Freeform 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26827" y="9492950"/>
            <a:ext cx="18314827" cy="794050"/>
            <a:chOff x="0" y="0"/>
            <a:chExt cx="4823658" cy="209133"/>
          </a:xfrm>
        </p:grpSpPr>
        <p:sp>
          <p:nvSpPr>
            <p:cNvPr id="6" name="Freeform 6"/>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11" name="Group 11"/>
          <p:cNvGrpSpPr/>
          <p:nvPr/>
        </p:nvGrpSpPr>
        <p:grpSpPr>
          <a:xfrm rot="0">
            <a:off x="1228524" y="736917"/>
            <a:ext cx="2857259" cy="920615"/>
            <a:chOff x="0" y="-57150"/>
            <a:chExt cx="3809678" cy="1227488"/>
          </a:xfrm>
        </p:grpSpPr>
        <p:sp>
          <p:nvSpPr>
            <p:cNvPr id="12" name="TextBox 12"/>
            <p:cNvSpPr txBox="1"/>
            <p:nvPr/>
          </p:nvSpPr>
          <p:spPr>
            <a:xfrm>
              <a:off x="0" y="-57150"/>
              <a:ext cx="3809678" cy="831427"/>
            </a:xfrm>
            <a:prstGeom prst="rect">
              <a:avLst/>
            </a:prstGeom>
          </p:spPr>
          <p:txBody>
            <a:bodyPr lIns="0" tIns="0" rIns="0" bIns="0" rtlCol="0" anchor="t">
              <a:spAutoFit/>
            </a:bodyPr>
            <a:lstStyle/>
            <a:p>
              <a:pPr marL="0" lvl="0" indent="0">
                <a:lnSpc>
                  <a:spcPts val="4865"/>
                </a:lnSpc>
                <a:spcBef>
                  <a:spcPct val="0"/>
                </a:spcBef>
              </a:pPr>
              <a:r>
                <a:rPr lang="zh-CN" altLang="en-US" sz="3475">
                  <a:solidFill>
                    <a:srgbClr val="292828"/>
                  </a:solidFill>
                  <a:ea typeface="思源黑体-粗体 Bold" panose="020B0800000000000000" charset="-122"/>
                </a:rPr>
                <a:t>数据成果分析</a:t>
              </a:r>
              <a:endParaRPr lang="zh-CN" altLang="en-US" sz="3475">
                <a:solidFill>
                  <a:srgbClr val="292828"/>
                </a:solidFill>
                <a:ea typeface="思源黑体-粗体 Bold" panose="020B0800000000000000" charset="-122"/>
              </a:endParaRPr>
            </a:p>
          </p:txBody>
        </p:sp>
        <p:sp>
          <p:nvSpPr>
            <p:cNvPr id="13" name="TextBox 13"/>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a:solidFill>
                    <a:srgbClr val="292828"/>
                  </a:solidFill>
                  <a:latin typeface="思源黑体-细体" panose="020B0200000000000000" charset="-122"/>
                </a:rPr>
                <a:t>Insufficient problems</a:t>
              </a:r>
              <a:endParaRPr lang="en-US" sz="1715">
                <a:solidFill>
                  <a:srgbClr val="292828"/>
                </a:solidFill>
                <a:latin typeface="思源黑体-细体" panose="020B0200000000000000" charset="-122"/>
              </a:endParaRPr>
            </a:p>
          </p:txBody>
        </p:sp>
      </p:grpSp>
      <p:grpSp>
        <p:nvGrpSpPr>
          <p:cNvPr id="14" name="Group 14"/>
          <p:cNvGrpSpPr/>
          <p:nvPr/>
        </p:nvGrpSpPr>
        <p:grpSpPr>
          <a:xfrm rot="0">
            <a:off x="747395" y="1537335"/>
            <a:ext cx="17188180" cy="7665085"/>
            <a:chOff x="0" y="-126098"/>
            <a:chExt cx="4154773" cy="1143814"/>
          </a:xfrm>
        </p:grpSpPr>
        <p:sp>
          <p:nvSpPr>
            <p:cNvPr id="15" name="Freeform 15"/>
            <p:cNvSpPr/>
            <p:nvPr/>
          </p:nvSpPr>
          <p:spPr>
            <a:xfrm>
              <a:off x="0" y="-126098"/>
              <a:ext cx="4154773" cy="1143814"/>
            </a:xfrm>
            <a:custGeom>
              <a:avLst/>
              <a:gdLst/>
              <a:ahLst/>
              <a:cxnLst/>
              <a:rect l="l" t="t" r="r" b="b"/>
              <a:pathLst>
                <a:path w="4154773" h="1017716">
                  <a:moveTo>
                    <a:pt x="0" y="0"/>
                  </a:moveTo>
                  <a:lnTo>
                    <a:pt x="4154773" y="0"/>
                  </a:lnTo>
                  <a:lnTo>
                    <a:pt x="4154773" y="1017716"/>
                  </a:lnTo>
                  <a:lnTo>
                    <a:pt x="0" y="1017716"/>
                  </a:lnTo>
                  <a:close/>
                </a:path>
              </a:pathLst>
            </a:custGeom>
            <a:gradFill rotWithShape="1">
              <a:gsLst>
                <a:gs pos="0">
                  <a:srgbClr val="8C52FF">
                    <a:alpha val="30000"/>
                  </a:srgbClr>
                </a:gs>
                <a:gs pos="100000">
                  <a:srgbClr val="5CE1E6">
                    <a:alpha val="30000"/>
                  </a:srgbClr>
                </a:gs>
              </a:gsLst>
              <a:lin ang="0"/>
            </a:gra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35" name="TextBox 35"/>
          <p:cNvSpPr txBox="1"/>
          <p:nvPr/>
        </p:nvSpPr>
        <p:spPr>
          <a:xfrm>
            <a:off x="825500" y="1896745"/>
            <a:ext cx="7654290" cy="7025640"/>
          </a:xfrm>
          <a:prstGeom prst="rect">
            <a:avLst/>
          </a:prstGeom>
        </p:spPr>
        <p:txBody>
          <a:bodyPr lIns="0" tIns="0" rIns="0" bIns="0" rtlCol="0" anchor="t">
            <a:noAutofit/>
          </a:bodyPr>
          <a:lstStyle/>
          <a:p>
            <a:pPr algn="just">
              <a:lnSpc>
                <a:spcPts val="2800"/>
              </a:lnSpc>
              <a:spcBef>
                <a:spcPct val="0"/>
              </a:spcBef>
            </a:pPr>
            <a:r>
              <a:rPr lang="en-US" sz="2000">
                <a:solidFill>
                  <a:srgbClr val="292828"/>
                </a:solidFill>
                <a:ea typeface="思源黑体 2" panose="020B0500000000000000" charset="-122"/>
              </a:rPr>
              <a:t>通过分析评论中的关键字，营销经理可以获得有关电影的关键特点、情节、表现和观众反应的重要见解。</a:t>
            </a:r>
            <a:endParaRPr lang="en-US" sz="2000">
              <a:solidFill>
                <a:srgbClr val="292828"/>
              </a:solidFill>
              <a:ea typeface="思源黑体 2" panose="020B0500000000000000" charset="-122"/>
            </a:endParaRPr>
          </a:p>
          <a:p>
            <a:pPr algn="just">
              <a:lnSpc>
                <a:spcPts val="2800"/>
              </a:lnSpc>
              <a:spcBef>
                <a:spcPct val="0"/>
              </a:spcBef>
            </a:pPr>
            <a:r>
              <a:rPr lang="en-US" sz="2000">
                <a:solidFill>
                  <a:srgbClr val="292828"/>
                </a:solidFill>
                <a:ea typeface="思源黑体 2" panose="020B0500000000000000" charset="-122"/>
              </a:rPr>
              <a:t>希望，自由，救赎揭示了此电影的题材和类型。评论中经常出现的关键字可以帮助营销经理了解电影所属的类型，例如动作片、喜剧片、科幻片等。这些关键字可以指导他们在宣传和营销活动中准确地传达电影的类型，以吸引目标受众的兴趣。</a:t>
            </a:r>
            <a:endParaRPr lang="en-US" sz="2000">
              <a:solidFill>
                <a:srgbClr val="292828"/>
              </a:solidFill>
              <a:ea typeface="思源黑体 2" panose="020B0500000000000000" charset="-122"/>
            </a:endParaRPr>
          </a:p>
          <a:p>
            <a:pPr algn="just">
              <a:lnSpc>
                <a:spcPts val="2800"/>
              </a:lnSpc>
              <a:spcBef>
                <a:spcPct val="0"/>
              </a:spcBef>
            </a:pPr>
            <a:endParaRPr lang="en-US" sz="2000">
              <a:solidFill>
                <a:srgbClr val="292828"/>
              </a:solidFill>
              <a:ea typeface="思源黑体 2" panose="020B0500000000000000" charset="-122"/>
            </a:endParaRPr>
          </a:p>
          <a:p>
            <a:pPr algn="just">
              <a:lnSpc>
                <a:spcPts val="2800"/>
              </a:lnSpc>
              <a:spcBef>
                <a:spcPct val="0"/>
              </a:spcBef>
            </a:pPr>
            <a:r>
              <a:rPr lang="en-US" sz="2000">
                <a:solidFill>
                  <a:srgbClr val="292828"/>
                </a:solidFill>
                <a:ea typeface="思源黑体 2" panose="020B0500000000000000" charset="-122"/>
              </a:rPr>
              <a:t>其次，关键字可以反映电影的主题和情节。评论中提到的关键字可以揭示电影的核心故事线、情感主题和重要情节转折点。这些关键字可以帮助营销经理在宣传材料中准确地传达电影的故事和情感，吸引观众的兴趣。</a:t>
            </a:r>
            <a:endParaRPr lang="en-US" sz="2000">
              <a:solidFill>
                <a:srgbClr val="292828"/>
              </a:solidFill>
              <a:ea typeface="思源黑体 2" panose="020B0500000000000000" charset="-122"/>
            </a:endParaRPr>
          </a:p>
          <a:p>
            <a:pPr algn="just">
              <a:lnSpc>
                <a:spcPts val="2800"/>
              </a:lnSpc>
              <a:spcBef>
                <a:spcPct val="0"/>
              </a:spcBef>
            </a:pPr>
            <a:endParaRPr lang="en-US" sz="2000">
              <a:solidFill>
                <a:srgbClr val="292828"/>
              </a:solidFill>
              <a:ea typeface="思源黑体 2" panose="020B0500000000000000" charset="-122"/>
            </a:endParaRPr>
          </a:p>
          <a:p>
            <a:pPr algn="just">
              <a:lnSpc>
                <a:spcPts val="2800"/>
              </a:lnSpc>
              <a:spcBef>
                <a:spcPct val="0"/>
              </a:spcBef>
            </a:pPr>
            <a:r>
              <a:rPr lang="en-US" sz="2000">
                <a:solidFill>
                  <a:srgbClr val="292828"/>
                </a:solidFill>
                <a:ea typeface="思源黑体 2" panose="020B0500000000000000" charset="-122"/>
              </a:rPr>
              <a:t>此外，关键字还可以反映观众对电影的评价和反应。评论中出现的关键字可以揭示观众对电影的喜欢和不喜欢的方面，例如演员表演、视觉效果、剧情发展等。这些关键字可以帮助营销经理了解观众的反应，并根据观众的反馈调整营销策略和宣传重点。</a:t>
            </a:r>
            <a:endParaRPr lang="en-US" sz="2000">
              <a:solidFill>
                <a:srgbClr val="292828"/>
              </a:solidFill>
              <a:ea typeface="思源黑体 2" panose="020B0500000000000000" charset="-122"/>
            </a:endParaRPr>
          </a:p>
          <a:p>
            <a:pPr algn="just">
              <a:lnSpc>
                <a:spcPts val="2800"/>
              </a:lnSpc>
              <a:spcBef>
                <a:spcPct val="0"/>
              </a:spcBef>
            </a:pPr>
            <a:endParaRPr lang="en-US" sz="2000">
              <a:solidFill>
                <a:srgbClr val="292828"/>
              </a:solidFill>
              <a:ea typeface="思源黑体 2" panose="020B0500000000000000" charset="-122"/>
            </a:endParaRPr>
          </a:p>
          <a:p>
            <a:pPr algn="just">
              <a:lnSpc>
                <a:spcPts val="2800"/>
              </a:lnSpc>
              <a:spcBef>
                <a:spcPct val="0"/>
              </a:spcBef>
            </a:pPr>
            <a:r>
              <a:rPr lang="en-US" sz="2000">
                <a:solidFill>
                  <a:srgbClr val="292828"/>
                </a:solidFill>
                <a:ea typeface="思源黑体 2" panose="020B0500000000000000" charset="-122"/>
              </a:rPr>
              <a:t>总之，电影评论中的关键字与电影之间存在紧密的关系。通过分析评论中的关键字，营销经理可以了解电影的类型、主题和观众反应，从而指导他们的营销策略和宣传活动，提高电影的吸引力和观众的兴趣。</a:t>
            </a:r>
            <a:endParaRPr lang="en-US" sz="2000">
              <a:solidFill>
                <a:srgbClr val="292828"/>
              </a:solidFill>
              <a:ea typeface="思源黑体 2" panose="020B0500000000000000" charset="-122"/>
            </a:endParaRPr>
          </a:p>
        </p:txBody>
      </p:sp>
      <p:pic>
        <p:nvPicPr>
          <p:cNvPr id="55" name="图片 54"/>
          <p:cNvPicPr>
            <a:picLocks noChangeAspect="1"/>
          </p:cNvPicPr>
          <p:nvPr>
            <p:custDataLst>
              <p:tags r:id="rId1"/>
            </p:custDataLst>
          </p:nvPr>
        </p:nvPicPr>
        <p:blipFill>
          <a:blip r:embed="rId2"/>
          <a:stretch>
            <a:fillRect/>
          </a:stretch>
        </p:blipFill>
        <p:spPr>
          <a:xfrm>
            <a:off x="8763000" y="1866900"/>
            <a:ext cx="8985250" cy="65195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56371" y="464531"/>
            <a:ext cx="1681169" cy="951998"/>
            <a:chOff x="0" y="0"/>
            <a:chExt cx="442777" cy="250732"/>
          </a:xfrm>
        </p:grpSpPr>
        <p:sp>
          <p:nvSpPr>
            <p:cNvPr id="3" name="Freeform 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26827" y="9492950"/>
            <a:ext cx="18314827" cy="794050"/>
            <a:chOff x="0" y="0"/>
            <a:chExt cx="4823658" cy="209133"/>
          </a:xfrm>
        </p:grpSpPr>
        <p:sp>
          <p:nvSpPr>
            <p:cNvPr id="6" name="Freeform 6"/>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11" name="Group 11"/>
          <p:cNvGrpSpPr/>
          <p:nvPr/>
        </p:nvGrpSpPr>
        <p:grpSpPr>
          <a:xfrm rot="0">
            <a:off x="1228524" y="736917"/>
            <a:ext cx="2857259" cy="920615"/>
            <a:chOff x="0" y="-57150"/>
            <a:chExt cx="3809678" cy="1227488"/>
          </a:xfrm>
        </p:grpSpPr>
        <p:sp>
          <p:nvSpPr>
            <p:cNvPr id="12" name="TextBox 12"/>
            <p:cNvSpPr txBox="1"/>
            <p:nvPr/>
          </p:nvSpPr>
          <p:spPr>
            <a:xfrm>
              <a:off x="0" y="-57150"/>
              <a:ext cx="3809678" cy="831427"/>
            </a:xfrm>
            <a:prstGeom prst="rect">
              <a:avLst/>
            </a:prstGeom>
          </p:spPr>
          <p:txBody>
            <a:bodyPr lIns="0" tIns="0" rIns="0" bIns="0" rtlCol="0" anchor="t">
              <a:spAutoFit/>
            </a:bodyPr>
            <a:lstStyle/>
            <a:p>
              <a:pPr marL="0" lvl="0" indent="0">
                <a:lnSpc>
                  <a:spcPts val="4865"/>
                </a:lnSpc>
                <a:spcBef>
                  <a:spcPct val="0"/>
                </a:spcBef>
              </a:pPr>
              <a:r>
                <a:rPr lang="zh-CN" altLang="en-US" sz="3475">
                  <a:solidFill>
                    <a:srgbClr val="292828"/>
                  </a:solidFill>
                  <a:ea typeface="思源黑体-粗体 Bold" panose="020B0800000000000000" charset="-122"/>
                </a:rPr>
                <a:t>数据成果分析</a:t>
              </a:r>
              <a:endParaRPr lang="zh-CN" altLang="en-US" sz="3475">
                <a:solidFill>
                  <a:srgbClr val="292828"/>
                </a:solidFill>
                <a:ea typeface="思源黑体-粗体 Bold" panose="020B0800000000000000" charset="-122"/>
              </a:endParaRPr>
            </a:p>
          </p:txBody>
        </p:sp>
        <p:sp>
          <p:nvSpPr>
            <p:cNvPr id="13" name="TextBox 13"/>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a:solidFill>
                    <a:srgbClr val="292828"/>
                  </a:solidFill>
                  <a:latin typeface="思源黑体-细体" panose="020B0200000000000000" charset="-122"/>
                </a:rPr>
                <a:t>Next work direction</a:t>
              </a:r>
              <a:endParaRPr lang="en-US" sz="1715">
                <a:solidFill>
                  <a:srgbClr val="292828"/>
                </a:solidFill>
                <a:latin typeface="思源黑体-细体" panose="020B0200000000000000" charset="-122"/>
              </a:endParaRPr>
            </a:p>
          </p:txBody>
        </p:sp>
      </p:grpSp>
      <p:grpSp>
        <p:nvGrpSpPr>
          <p:cNvPr id="14" name="Group 14"/>
          <p:cNvGrpSpPr/>
          <p:nvPr/>
        </p:nvGrpSpPr>
        <p:grpSpPr>
          <a:xfrm rot="0">
            <a:off x="1256424" y="7179224"/>
            <a:ext cx="15775152" cy="1269613"/>
            <a:chOff x="0" y="0"/>
            <a:chExt cx="4154773" cy="334384"/>
          </a:xfrm>
        </p:grpSpPr>
        <p:sp>
          <p:nvSpPr>
            <p:cNvPr id="15" name="Freeform 15"/>
            <p:cNvSpPr/>
            <p:nvPr/>
          </p:nvSpPr>
          <p:spPr>
            <a:xfrm>
              <a:off x="0" y="0"/>
              <a:ext cx="4154773" cy="334384"/>
            </a:xfrm>
            <a:custGeom>
              <a:avLst/>
              <a:gdLst/>
              <a:ahLst/>
              <a:cxnLst/>
              <a:rect l="l" t="t" r="r" b="b"/>
              <a:pathLst>
                <a:path w="4154773" h="334384">
                  <a:moveTo>
                    <a:pt x="0" y="0"/>
                  </a:moveTo>
                  <a:lnTo>
                    <a:pt x="4154773" y="0"/>
                  </a:lnTo>
                  <a:lnTo>
                    <a:pt x="4154773" y="334384"/>
                  </a:lnTo>
                  <a:lnTo>
                    <a:pt x="0" y="334384"/>
                  </a:lnTo>
                  <a:close/>
                </a:path>
              </a:pathLst>
            </a:custGeom>
            <a:gradFill rotWithShape="1">
              <a:gsLst>
                <a:gs pos="0">
                  <a:srgbClr val="8C52FF">
                    <a:alpha val="30000"/>
                  </a:srgbClr>
                </a:gs>
                <a:gs pos="100000">
                  <a:srgbClr val="5CE1E6">
                    <a:alpha val="30000"/>
                  </a:srgbClr>
                </a:gs>
              </a:gsLst>
              <a:lin ang="0"/>
            </a:gra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21" name="Group 21"/>
          <p:cNvGrpSpPr/>
          <p:nvPr/>
        </p:nvGrpSpPr>
        <p:grpSpPr>
          <a:xfrm rot="0">
            <a:off x="12401483" y="2738634"/>
            <a:ext cx="4630093" cy="5318264"/>
            <a:chOff x="0" y="0"/>
            <a:chExt cx="1219448" cy="1400695"/>
          </a:xfrm>
        </p:grpSpPr>
        <p:sp>
          <p:nvSpPr>
            <p:cNvPr id="22" name="Freeform 22"/>
            <p:cNvSpPr/>
            <p:nvPr/>
          </p:nvSpPr>
          <p:spPr>
            <a:xfrm>
              <a:off x="0" y="0"/>
              <a:ext cx="1219449" cy="1400695"/>
            </a:xfrm>
            <a:custGeom>
              <a:avLst/>
              <a:gdLst/>
              <a:ahLst/>
              <a:cxnLst/>
              <a:rect l="l" t="t" r="r" b="b"/>
              <a:pathLst>
                <a:path w="1219449" h="1400695">
                  <a:moveTo>
                    <a:pt x="50163" y="0"/>
                  </a:moveTo>
                  <a:lnTo>
                    <a:pt x="1169286" y="0"/>
                  </a:lnTo>
                  <a:cubicBezTo>
                    <a:pt x="1182590" y="0"/>
                    <a:pt x="1195349" y="5285"/>
                    <a:pt x="1204756" y="14692"/>
                  </a:cubicBezTo>
                  <a:cubicBezTo>
                    <a:pt x="1214164" y="24100"/>
                    <a:pt x="1219449" y="36859"/>
                    <a:pt x="1219449" y="50163"/>
                  </a:cubicBezTo>
                  <a:lnTo>
                    <a:pt x="1219449" y="1350532"/>
                  </a:lnTo>
                  <a:cubicBezTo>
                    <a:pt x="1219449" y="1378236"/>
                    <a:pt x="1196990" y="1400695"/>
                    <a:pt x="1169286" y="1400695"/>
                  </a:cubicBezTo>
                  <a:lnTo>
                    <a:pt x="50163" y="1400695"/>
                  </a:lnTo>
                  <a:cubicBezTo>
                    <a:pt x="36859" y="1400695"/>
                    <a:pt x="24100" y="1395410"/>
                    <a:pt x="14692" y="1386003"/>
                  </a:cubicBezTo>
                  <a:cubicBezTo>
                    <a:pt x="5285" y="1376595"/>
                    <a:pt x="0" y="1363836"/>
                    <a:pt x="0" y="1350532"/>
                  </a:cubicBezTo>
                  <a:lnTo>
                    <a:pt x="0" y="50163"/>
                  </a:lnTo>
                  <a:cubicBezTo>
                    <a:pt x="0" y="36859"/>
                    <a:pt x="5285" y="24100"/>
                    <a:pt x="14692" y="14692"/>
                  </a:cubicBezTo>
                  <a:cubicBezTo>
                    <a:pt x="24100" y="5285"/>
                    <a:pt x="36859" y="0"/>
                    <a:pt x="50163" y="0"/>
                  </a:cubicBezTo>
                  <a:close/>
                </a:path>
              </a:pathLst>
            </a:custGeom>
            <a:solidFill>
              <a:srgbClr val="292828"/>
            </a:solidFill>
          </p:spPr>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24" name="TextBox 24"/>
          <p:cNvSpPr txBox="1"/>
          <p:nvPr/>
        </p:nvSpPr>
        <p:spPr>
          <a:xfrm>
            <a:off x="12801554" y="3230747"/>
            <a:ext cx="2101176" cy="473710"/>
          </a:xfrm>
          <a:prstGeom prst="rect">
            <a:avLst/>
          </a:prstGeom>
        </p:spPr>
        <p:txBody>
          <a:bodyPr lIns="0" tIns="0" rIns="0" bIns="0" rtlCol="0" anchor="t">
            <a:spAutoFit/>
          </a:bodyPr>
          <a:lstStyle/>
          <a:p>
            <a:pPr>
              <a:lnSpc>
                <a:spcPts val="3695"/>
              </a:lnSpc>
            </a:pPr>
            <a:r>
              <a:rPr lang="zh-CN" altLang="en-US" sz="2640">
                <a:solidFill>
                  <a:srgbClr val="FFFFFF"/>
                </a:solidFill>
                <a:ea typeface="思源黑体-粗体 Bold" panose="020B0800000000000000" charset="-122"/>
              </a:rPr>
              <a:t>词云图</a:t>
            </a:r>
            <a:endParaRPr lang="zh-CN" altLang="en-US" sz="2640">
              <a:solidFill>
                <a:srgbClr val="FFFFFF"/>
              </a:solidFill>
              <a:ea typeface="思源黑体-粗体 Bold" panose="020B0800000000000000" charset="-122"/>
            </a:endParaRPr>
          </a:p>
        </p:txBody>
      </p:sp>
      <p:sp>
        <p:nvSpPr>
          <p:cNvPr id="25" name="TextBox 25"/>
          <p:cNvSpPr txBox="1"/>
          <p:nvPr/>
        </p:nvSpPr>
        <p:spPr>
          <a:xfrm>
            <a:off x="12801554" y="3891379"/>
            <a:ext cx="3829950" cy="1076960"/>
          </a:xfrm>
          <a:prstGeom prst="rect">
            <a:avLst/>
          </a:prstGeom>
        </p:spPr>
        <p:txBody>
          <a:bodyPr lIns="0" tIns="0" rIns="0" bIns="0" rtlCol="0" anchor="t">
            <a:spAutoFit/>
          </a:bodyPr>
          <a:lstStyle/>
          <a:p>
            <a:pPr>
              <a:lnSpc>
                <a:spcPts val="2800"/>
              </a:lnSpc>
              <a:spcBef>
                <a:spcPct val="0"/>
              </a:spcBef>
            </a:pPr>
            <a:r>
              <a:rPr lang="zh-CN" altLang="en-US" sz="2000">
                <a:solidFill>
                  <a:srgbClr val="FEFFFF"/>
                </a:solidFill>
                <a:ea typeface="思源黑体 2" panose="020B0500000000000000" charset="-122"/>
              </a:rPr>
              <a:t>将影片评论数据可视化为词云图，通过对影评中出现较高的</a:t>
            </a:r>
            <a:r>
              <a:rPr lang="en-US" altLang="zh-CN" sz="2000">
                <a:solidFill>
                  <a:srgbClr val="FEFFFF"/>
                </a:solidFill>
                <a:ea typeface="思源黑体 2" panose="020B0500000000000000" charset="-122"/>
              </a:rPr>
              <a:t>“</a:t>
            </a:r>
            <a:r>
              <a:rPr lang="zh-CN" altLang="en-US" sz="2000">
                <a:solidFill>
                  <a:srgbClr val="FEFFFF"/>
                </a:solidFill>
                <a:ea typeface="思源黑体 2" panose="020B0500000000000000" charset="-122"/>
              </a:rPr>
              <a:t>关键词</a:t>
            </a:r>
            <a:r>
              <a:rPr lang="en-US" altLang="zh-CN" sz="2000">
                <a:solidFill>
                  <a:srgbClr val="FEFFFF"/>
                </a:solidFill>
                <a:ea typeface="思源黑体 2" panose="020B0500000000000000" charset="-122"/>
              </a:rPr>
              <a:t>”</a:t>
            </a:r>
            <a:r>
              <a:rPr lang="zh-CN" altLang="en-US" sz="2000">
                <a:solidFill>
                  <a:srgbClr val="FEFFFF"/>
                </a:solidFill>
                <a:ea typeface="思源黑体 2" panose="020B0500000000000000" charset="-122"/>
              </a:rPr>
              <a:t>进行了视觉上的突出</a:t>
            </a:r>
            <a:endParaRPr lang="zh-CN" altLang="en-US" sz="2000">
              <a:solidFill>
                <a:srgbClr val="FEFFFF"/>
              </a:solidFill>
              <a:ea typeface="思源黑体 2" panose="020B0500000000000000" charset="-122"/>
            </a:endParaRPr>
          </a:p>
        </p:txBody>
      </p:sp>
      <p:pic>
        <p:nvPicPr>
          <p:cNvPr id="28" name="图片 27"/>
          <p:cNvPicPr>
            <a:picLocks noChangeAspect="1"/>
          </p:cNvPicPr>
          <p:nvPr/>
        </p:nvPicPr>
        <p:blipFill>
          <a:blip r:embed="rId1"/>
          <a:stretch>
            <a:fillRect/>
          </a:stretch>
        </p:blipFill>
        <p:spPr>
          <a:xfrm>
            <a:off x="5257800" y="3009900"/>
            <a:ext cx="7143750" cy="3968750"/>
          </a:xfrm>
          <a:prstGeom prst="rect">
            <a:avLst/>
          </a:prstGeom>
        </p:spPr>
      </p:pic>
      <p:pic>
        <p:nvPicPr>
          <p:cNvPr id="30" name="图片 29"/>
          <p:cNvPicPr>
            <a:picLocks noChangeAspect="1"/>
          </p:cNvPicPr>
          <p:nvPr/>
        </p:nvPicPr>
        <p:blipFill>
          <a:blip r:embed="rId2"/>
          <a:stretch>
            <a:fillRect/>
          </a:stretch>
        </p:blipFill>
        <p:spPr>
          <a:xfrm>
            <a:off x="1295400" y="2628900"/>
            <a:ext cx="3943985" cy="5008880"/>
          </a:xfrm>
          <a:prstGeom prst="rect">
            <a:avLst/>
          </a:prstGeom>
        </p:spPr>
      </p:pic>
      <p:pic>
        <p:nvPicPr>
          <p:cNvPr id="31" name="图片 30"/>
          <p:cNvPicPr>
            <a:picLocks noChangeAspect="1"/>
          </p:cNvPicPr>
          <p:nvPr/>
        </p:nvPicPr>
        <p:blipFill>
          <a:blip r:embed="rId3"/>
          <a:stretch>
            <a:fillRect/>
          </a:stretch>
        </p:blipFill>
        <p:spPr>
          <a:xfrm>
            <a:off x="12797790" y="5640070"/>
            <a:ext cx="3977005" cy="2235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56371" y="464531"/>
            <a:ext cx="1681169" cy="951998"/>
            <a:chOff x="0" y="0"/>
            <a:chExt cx="442777" cy="250732"/>
          </a:xfrm>
        </p:grpSpPr>
        <p:sp>
          <p:nvSpPr>
            <p:cNvPr id="3" name="Freeform 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26827" y="9492950"/>
            <a:ext cx="18314827" cy="794050"/>
            <a:chOff x="0" y="0"/>
            <a:chExt cx="4823658" cy="209133"/>
          </a:xfrm>
        </p:grpSpPr>
        <p:sp>
          <p:nvSpPr>
            <p:cNvPr id="6" name="Freeform 6"/>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11" name="Group 11"/>
          <p:cNvGrpSpPr/>
          <p:nvPr/>
        </p:nvGrpSpPr>
        <p:grpSpPr>
          <a:xfrm rot="0">
            <a:off x="1228524" y="779779"/>
            <a:ext cx="2857259" cy="877753"/>
            <a:chOff x="0" y="0"/>
            <a:chExt cx="3809678" cy="1170338"/>
          </a:xfrm>
        </p:grpSpPr>
        <p:sp>
          <p:nvSpPr>
            <p:cNvPr id="12" name="TextBox 12"/>
            <p:cNvSpPr txBox="1"/>
            <p:nvPr/>
          </p:nvSpPr>
          <p:spPr>
            <a:xfrm>
              <a:off x="0" y="-57150"/>
              <a:ext cx="3809678" cy="763465"/>
            </a:xfrm>
            <a:prstGeom prst="rect">
              <a:avLst/>
            </a:prstGeom>
          </p:spPr>
          <p:txBody>
            <a:bodyPr lIns="0" tIns="0" rIns="0" bIns="0" rtlCol="0" anchor="t">
              <a:spAutoFit/>
            </a:bodyPr>
            <a:lstStyle/>
            <a:p>
              <a:pPr marL="0" lvl="0" indent="0">
                <a:lnSpc>
                  <a:spcPts val="4865"/>
                </a:lnSpc>
                <a:spcBef>
                  <a:spcPct val="0"/>
                </a:spcBef>
              </a:pPr>
              <a:r>
                <a:rPr lang="en-US" sz="3475">
                  <a:solidFill>
                    <a:srgbClr val="292828"/>
                  </a:solidFill>
                  <a:ea typeface="思源黑体-粗体 Bold" panose="020B0800000000000000" charset="-122"/>
                </a:rPr>
                <a:t>数据成果分析</a:t>
              </a:r>
              <a:endParaRPr lang="en-US" sz="3475">
                <a:solidFill>
                  <a:srgbClr val="292828"/>
                </a:solidFill>
                <a:ea typeface="思源黑体-粗体 Bold" panose="020B0800000000000000" charset="-122"/>
              </a:endParaRPr>
            </a:p>
          </p:txBody>
        </p:sp>
        <p:sp>
          <p:nvSpPr>
            <p:cNvPr id="13" name="TextBox 13"/>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a:solidFill>
                    <a:srgbClr val="292828"/>
                  </a:solidFill>
                  <a:latin typeface="思源黑体-细体" panose="020B0200000000000000" charset="-122"/>
                </a:rPr>
                <a:t>Analysis of data results</a:t>
              </a:r>
              <a:endParaRPr lang="en-US" sz="1715">
                <a:solidFill>
                  <a:srgbClr val="292828"/>
                </a:solidFill>
                <a:latin typeface="思源黑体-细体" panose="020B0200000000000000" charset="-122"/>
              </a:endParaRPr>
            </a:p>
          </p:txBody>
        </p:sp>
      </p:grpSp>
      <p:grpSp>
        <p:nvGrpSpPr>
          <p:cNvPr id="14" name="Group 14"/>
          <p:cNvGrpSpPr/>
          <p:nvPr/>
        </p:nvGrpSpPr>
        <p:grpSpPr>
          <a:xfrm rot="0">
            <a:off x="-5715" y="3576955"/>
            <a:ext cx="18081625" cy="5597525"/>
            <a:chOff x="0" y="0"/>
            <a:chExt cx="4154773" cy="1065239"/>
          </a:xfrm>
        </p:grpSpPr>
        <p:sp>
          <p:nvSpPr>
            <p:cNvPr id="15" name="Freeform 15"/>
            <p:cNvSpPr/>
            <p:nvPr/>
          </p:nvSpPr>
          <p:spPr>
            <a:xfrm>
              <a:off x="0" y="0"/>
              <a:ext cx="4154773" cy="1065239"/>
            </a:xfrm>
            <a:custGeom>
              <a:avLst/>
              <a:gdLst/>
              <a:ahLst/>
              <a:cxnLst/>
              <a:rect l="l" t="t" r="r" b="b"/>
              <a:pathLst>
                <a:path w="4154773" h="1065239">
                  <a:moveTo>
                    <a:pt x="0" y="0"/>
                  </a:moveTo>
                  <a:lnTo>
                    <a:pt x="4154773" y="0"/>
                  </a:lnTo>
                  <a:lnTo>
                    <a:pt x="4154773" y="1065239"/>
                  </a:lnTo>
                  <a:lnTo>
                    <a:pt x="0" y="1065239"/>
                  </a:lnTo>
                  <a:close/>
                </a:path>
              </a:pathLst>
            </a:custGeom>
            <a:gradFill rotWithShape="1">
              <a:gsLst>
                <a:gs pos="0">
                  <a:srgbClr val="8C52FF">
                    <a:alpha val="30000"/>
                  </a:srgbClr>
                </a:gs>
                <a:gs pos="100000">
                  <a:srgbClr val="5CE1E6">
                    <a:alpha val="30000"/>
                  </a:srgbClr>
                </a:gs>
              </a:gsLst>
              <a:lin ang="0"/>
            </a:gra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1572343" y="4637259"/>
            <a:ext cx="15143313" cy="3550004"/>
            <a:chOff x="0" y="-38100"/>
            <a:chExt cx="20191084" cy="4733338"/>
          </a:xfrm>
        </p:grpSpPr>
        <p:sp>
          <p:nvSpPr>
            <p:cNvPr id="18" name="TextBox 18"/>
            <p:cNvSpPr txBox="1"/>
            <p:nvPr/>
          </p:nvSpPr>
          <p:spPr>
            <a:xfrm>
              <a:off x="2145507" y="4254995"/>
              <a:ext cx="865308" cy="440243"/>
            </a:xfrm>
            <a:prstGeom prst="rect">
              <a:avLst/>
            </a:prstGeom>
          </p:spPr>
          <p:txBody>
            <a:bodyPr lIns="0" tIns="0" rIns="0" bIns="0" rtlCol="0" anchor="t">
              <a:spAutoFit/>
            </a:bodyPr>
            <a:lstStyle/>
            <a:p>
              <a:pPr algn="ctr">
                <a:lnSpc>
                  <a:spcPts val="2800"/>
                </a:lnSpc>
              </a:pPr>
              <a:r>
                <a:rPr lang="en-US" sz="2000">
                  <a:solidFill>
                    <a:srgbClr val="292828"/>
                  </a:solidFill>
                  <a:ea typeface="思源黑体 2" panose="020B0500000000000000" charset="-122"/>
                </a:rPr>
                <a:t>项目1</a:t>
              </a:r>
              <a:endParaRPr lang="en-US" sz="2000">
                <a:solidFill>
                  <a:srgbClr val="292828"/>
                </a:solidFill>
                <a:ea typeface="思源黑体 2" panose="020B0500000000000000" charset="-122"/>
              </a:endParaRPr>
            </a:p>
          </p:txBody>
        </p:sp>
        <p:sp>
          <p:nvSpPr>
            <p:cNvPr id="19" name="TextBox 19"/>
            <p:cNvSpPr txBox="1"/>
            <p:nvPr/>
          </p:nvSpPr>
          <p:spPr>
            <a:xfrm>
              <a:off x="6059490" y="4254995"/>
              <a:ext cx="865308" cy="440243"/>
            </a:xfrm>
            <a:prstGeom prst="rect">
              <a:avLst/>
            </a:prstGeom>
          </p:spPr>
          <p:txBody>
            <a:bodyPr lIns="0" tIns="0" rIns="0" bIns="0" rtlCol="0" anchor="t">
              <a:spAutoFit/>
            </a:bodyPr>
            <a:lstStyle/>
            <a:p>
              <a:pPr algn="ctr">
                <a:lnSpc>
                  <a:spcPts val="2800"/>
                </a:lnSpc>
              </a:pPr>
              <a:r>
                <a:rPr lang="en-US" sz="2000">
                  <a:solidFill>
                    <a:srgbClr val="292828"/>
                  </a:solidFill>
                  <a:ea typeface="思源黑体 2" panose="020B0500000000000000" charset="-122"/>
                </a:rPr>
                <a:t>项目2</a:t>
              </a:r>
              <a:endParaRPr lang="en-US" sz="2000">
                <a:solidFill>
                  <a:srgbClr val="292828"/>
                </a:solidFill>
                <a:ea typeface="思源黑体 2" panose="020B0500000000000000" charset="-122"/>
              </a:endParaRPr>
            </a:p>
          </p:txBody>
        </p:sp>
        <p:sp>
          <p:nvSpPr>
            <p:cNvPr id="21" name="TextBox 21"/>
            <p:cNvSpPr txBox="1"/>
            <p:nvPr/>
          </p:nvSpPr>
          <p:spPr>
            <a:xfrm>
              <a:off x="13887456" y="4254995"/>
              <a:ext cx="865308" cy="440243"/>
            </a:xfrm>
            <a:prstGeom prst="rect">
              <a:avLst/>
            </a:prstGeom>
          </p:spPr>
          <p:txBody>
            <a:bodyPr lIns="0" tIns="0" rIns="0" bIns="0" rtlCol="0" anchor="t">
              <a:spAutoFit/>
            </a:bodyPr>
            <a:lstStyle/>
            <a:p>
              <a:pPr algn="ctr">
                <a:lnSpc>
                  <a:spcPts val="2800"/>
                </a:lnSpc>
              </a:pPr>
              <a:r>
                <a:rPr lang="en-US" sz="2000">
                  <a:solidFill>
                    <a:srgbClr val="292828"/>
                  </a:solidFill>
                  <a:ea typeface="思源黑体 2" panose="020B0500000000000000" charset="-122"/>
                </a:rPr>
                <a:t>项目4</a:t>
              </a:r>
              <a:endParaRPr lang="en-US" sz="2000">
                <a:solidFill>
                  <a:srgbClr val="292828"/>
                </a:solidFill>
                <a:ea typeface="思源黑体 2" panose="020B0500000000000000" charset="-122"/>
              </a:endParaRPr>
            </a:p>
          </p:txBody>
        </p:sp>
        <p:sp>
          <p:nvSpPr>
            <p:cNvPr id="22" name="TextBox 22"/>
            <p:cNvSpPr txBox="1"/>
            <p:nvPr/>
          </p:nvSpPr>
          <p:spPr>
            <a:xfrm>
              <a:off x="17801439" y="4254995"/>
              <a:ext cx="865308" cy="440243"/>
            </a:xfrm>
            <a:prstGeom prst="rect">
              <a:avLst/>
            </a:prstGeom>
          </p:spPr>
          <p:txBody>
            <a:bodyPr lIns="0" tIns="0" rIns="0" bIns="0" rtlCol="0" anchor="t">
              <a:spAutoFit/>
            </a:bodyPr>
            <a:lstStyle/>
            <a:p>
              <a:pPr algn="ctr">
                <a:lnSpc>
                  <a:spcPts val="2800"/>
                </a:lnSpc>
              </a:pPr>
              <a:r>
                <a:rPr lang="en-US" sz="2000">
                  <a:solidFill>
                    <a:srgbClr val="292828"/>
                  </a:solidFill>
                  <a:ea typeface="思源黑体 2" panose="020B0500000000000000" charset="-122"/>
                </a:rPr>
                <a:t>项目5</a:t>
              </a:r>
              <a:endParaRPr lang="en-US" sz="2000">
                <a:solidFill>
                  <a:srgbClr val="292828"/>
                </a:solidFill>
                <a:ea typeface="思源黑体 2" panose="020B0500000000000000" charset="-122"/>
              </a:endParaRPr>
            </a:p>
          </p:txBody>
        </p:sp>
        <p:grpSp>
          <p:nvGrpSpPr>
            <p:cNvPr id="23" name="Group 23"/>
            <p:cNvGrpSpPr>
              <a:grpSpLocks noChangeAspect="1"/>
            </p:cNvGrpSpPr>
            <p:nvPr/>
          </p:nvGrpSpPr>
          <p:grpSpPr>
            <a:xfrm rot="0">
              <a:off x="621169" y="201071"/>
              <a:ext cx="19569915" cy="3922690"/>
              <a:chOff x="0" y="0"/>
              <a:chExt cx="19569915" cy="3922690"/>
            </a:xfrm>
          </p:grpSpPr>
          <p:sp>
            <p:nvSpPr>
              <p:cNvPr id="24" name="Freeform 24"/>
              <p:cNvSpPr/>
              <p:nvPr/>
            </p:nvSpPr>
            <p:spPr>
              <a:xfrm>
                <a:off x="0" y="-6350"/>
                <a:ext cx="19569916" cy="12700"/>
              </a:xfrm>
              <a:custGeom>
                <a:avLst/>
                <a:gdLst/>
                <a:ahLst/>
                <a:cxnLst/>
                <a:rect l="l" t="t" r="r" b="b"/>
                <a:pathLst>
                  <a:path w="19569916" h="12700">
                    <a:moveTo>
                      <a:pt x="0" y="0"/>
                    </a:moveTo>
                    <a:lnTo>
                      <a:pt x="19569916" y="0"/>
                    </a:lnTo>
                    <a:lnTo>
                      <a:pt x="19569916" y="12700"/>
                    </a:lnTo>
                    <a:lnTo>
                      <a:pt x="0" y="12700"/>
                    </a:lnTo>
                    <a:close/>
                  </a:path>
                </a:pathLst>
              </a:custGeom>
              <a:solidFill>
                <a:srgbClr val="292828">
                  <a:alpha val="24706"/>
                </a:srgbClr>
              </a:solidFill>
            </p:spPr>
          </p:sp>
          <p:sp>
            <p:nvSpPr>
              <p:cNvPr id="25" name="Freeform 25"/>
              <p:cNvSpPr/>
              <p:nvPr/>
            </p:nvSpPr>
            <p:spPr>
              <a:xfrm>
                <a:off x="0" y="778188"/>
                <a:ext cx="19569916" cy="12700"/>
              </a:xfrm>
              <a:custGeom>
                <a:avLst/>
                <a:gdLst/>
                <a:ahLst/>
                <a:cxnLst/>
                <a:rect l="l" t="t" r="r" b="b"/>
                <a:pathLst>
                  <a:path w="19569916" h="12700">
                    <a:moveTo>
                      <a:pt x="0" y="0"/>
                    </a:moveTo>
                    <a:lnTo>
                      <a:pt x="19569916" y="0"/>
                    </a:lnTo>
                    <a:lnTo>
                      <a:pt x="19569916" y="12700"/>
                    </a:lnTo>
                    <a:lnTo>
                      <a:pt x="0" y="12700"/>
                    </a:lnTo>
                    <a:close/>
                  </a:path>
                </a:pathLst>
              </a:custGeom>
              <a:solidFill>
                <a:srgbClr val="292828">
                  <a:alpha val="24706"/>
                </a:srgbClr>
              </a:solidFill>
            </p:spPr>
          </p:sp>
          <p:sp>
            <p:nvSpPr>
              <p:cNvPr id="26" name="Freeform 26"/>
              <p:cNvSpPr/>
              <p:nvPr/>
            </p:nvSpPr>
            <p:spPr>
              <a:xfrm>
                <a:off x="0" y="1562726"/>
                <a:ext cx="19569916" cy="12700"/>
              </a:xfrm>
              <a:custGeom>
                <a:avLst/>
                <a:gdLst/>
                <a:ahLst/>
                <a:cxnLst/>
                <a:rect l="l" t="t" r="r" b="b"/>
                <a:pathLst>
                  <a:path w="19569916" h="12700">
                    <a:moveTo>
                      <a:pt x="0" y="0"/>
                    </a:moveTo>
                    <a:lnTo>
                      <a:pt x="19569916" y="0"/>
                    </a:lnTo>
                    <a:lnTo>
                      <a:pt x="19569916" y="12700"/>
                    </a:lnTo>
                    <a:lnTo>
                      <a:pt x="0" y="12700"/>
                    </a:lnTo>
                    <a:close/>
                  </a:path>
                </a:pathLst>
              </a:custGeom>
              <a:solidFill>
                <a:srgbClr val="292828">
                  <a:alpha val="24706"/>
                </a:srgbClr>
              </a:solidFill>
            </p:spPr>
          </p:sp>
          <p:sp>
            <p:nvSpPr>
              <p:cNvPr id="27" name="Freeform 27"/>
              <p:cNvSpPr/>
              <p:nvPr/>
            </p:nvSpPr>
            <p:spPr>
              <a:xfrm>
                <a:off x="0" y="2347264"/>
                <a:ext cx="19569916" cy="12700"/>
              </a:xfrm>
              <a:custGeom>
                <a:avLst/>
                <a:gdLst/>
                <a:ahLst/>
                <a:cxnLst/>
                <a:rect l="l" t="t" r="r" b="b"/>
                <a:pathLst>
                  <a:path w="19569916" h="12700">
                    <a:moveTo>
                      <a:pt x="0" y="0"/>
                    </a:moveTo>
                    <a:lnTo>
                      <a:pt x="19569916" y="0"/>
                    </a:lnTo>
                    <a:lnTo>
                      <a:pt x="19569916" y="12700"/>
                    </a:lnTo>
                    <a:lnTo>
                      <a:pt x="0" y="12700"/>
                    </a:lnTo>
                    <a:close/>
                  </a:path>
                </a:pathLst>
              </a:custGeom>
              <a:solidFill>
                <a:srgbClr val="292828">
                  <a:alpha val="24706"/>
                </a:srgbClr>
              </a:solidFill>
            </p:spPr>
          </p:sp>
          <p:sp>
            <p:nvSpPr>
              <p:cNvPr id="28" name="Freeform 28"/>
              <p:cNvSpPr/>
              <p:nvPr/>
            </p:nvSpPr>
            <p:spPr>
              <a:xfrm>
                <a:off x="0" y="3131802"/>
                <a:ext cx="19569916" cy="12700"/>
              </a:xfrm>
              <a:custGeom>
                <a:avLst/>
                <a:gdLst/>
                <a:ahLst/>
                <a:cxnLst/>
                <a:rect l="l" t="t" r="r" b="b"/>
                <a:pathLst>
                  <a:path w="19569916" h="12700">
                    <a:moveTo>
                      <a:pt x="0" y="0"/>
                    </a:moveTo>
                    <a:lnTo>
                      <a:pt x="19569916" y="0"/>
                    </a:lnTo>
                    <a:lnTo>
                      <a:pt x="19569916" y="12700"/>
                    </a:lnTo>
                    <a:lnTo>
                      <a:pt x="0" y="12700"/>
                    </a:lnTo>
                    <a:close/>
                  </a:path>
                </a:pathLst>
              </a:custGeom>
              <a:solidFill>
                <a:srgbClr val="292828">
                  <a:alpha val="24706"/>
                </a:srgbClr>
              </a:solidFill>
            </p:spPr>
          </p:sp>
          <p:sp>
            <p:nvSpPr>
              <p:cNvPr id="29" name="Freeform 29"/>
              <p:cNvSpPr/>
              <p:nvPr/>
            </p:nvSpPr>
            <p:spPr>
              <a:xfrm>
                <a:off x="0" y="3916340"/>
                <a:ext cx="19569916" cy="12700"/>
              </a:xfrm>
              <a:custGeom>
                <a:avLst/>
                <a:gdLst/>
                <a:ahLst/>
                <a:cxnLst/>
                <a:rect l="l" t="t" r="r" b="b"/>
                <a:pathLst>
                  <a:path w="19569916" h="12700">
                    <a:moveTo>
                      <a:pt x="0" y="0"/>
                    </a:moveTo>
                    <a:lnTo>
                      <a:pt x="19569916" y="0"/>
                    </a:lnTo>
                    <a:lnTo>
                      <a:pt x="19569916" y="12700"/>
                    </a:lnTo>
                    <a:lnTo>
                      <a:pt x="0" y="12700"/>
                    </a:lnTo>
                    <a:close/>
                  </a:path>
                </a:pathLst>
              </a:custGeom>
              <a:solidFill>
                <a:srgbClr val="292828">
                  <a:alpha val="60000"/>
                </a:srgbClr>
              </a:solidFill>
            </p:spPr>
          </p:sp>
        </p:grpSp>
        <p:sp>
          <p:nvSpPr>
            <p:cNvPr id="30" name="TextBox 30"/>
            <p:cNvSpPr txBox="1"/>
            <p:nvPr/>
          </p:nvSpPr>
          <p:spPr>
            <a:xfrm>
              <a:off x="0" y="-38100"/>
              <a:ext cx="451836" cy="440243"/>
            </a:xfrm>
            <a:prstGeom prst="rect">
              <a:avLst/>
            </a:prstGeom>
          </p:spPr>
          <p:txBody>
            <a:bodyPr lIns="0" tIns="0" rIns="0" bIns="0" rtlCol="0" anchor="t">
              <a:spAutoFit/>
            </a:bodyPr>
            <a:lstStyle/>
            <a:p>
              <a:pPr algn="r">
                <a:lnSpc>
                  <a:spcPts val="2800"/>
                </a:lnSpc>
              </a:pPr>
              <a:r>
                <a:rPr lang="en-US" sz="2000">
                  <a:solidFill>
                    <a:srgbClr val="292828"/>
                  </a:solidFill>
                  <a:latin typeface="思源黑体 2" panose="020B0500000000000000" charset="-122"/>
                </a:rPr>
                <a:t>50 </a:t>
              </a:r>
              <a:endParaRPr lang="en-US" sz="2000">
                <a:solidFill>
                  <a:srgbClr val="292828"/>
                </a:solidFill>
                <a:latin typeface="思源黑体 2" panose="020B0500000000000000" charset="-122"/>
              </a:endParaRPr>
            </a:p>
          </p:txBody>
        </p:sp>
        <p:sp>
          <p:nvSpPr>
            <p:cNvPr id="31" name="TextBox 31"/>
            <p:cNvSpPr txBox="1"/>
            <p:nvPr/>
          </p:nvSpPr>
          <p:spPr>
            <a:xfrm>
              <a:off x="0" y="746438"/>
              <a:ext cx="451836" cy="440243"/>
            </a:xfrm>
            <a:prstGeom prst="rect">
              <a:avLst/>
            </a:prstGeom>
          </p:spPr>
          <p:txBody>
            <a:bodyPr lIns="0" tIns="0" rIns="0" bIns="0" rtlCol="0" anchor="t">
              <a:spAutoFit/>
            </a:bodyPr>
            <a:lstStyle/>
            <a:p>
              <a:pPr algn="r">
                <a:lnSpc>
                  <a:spcPts val="2800"/>
                </a:lnSpc>
              </a:pPr>
              <a:r>
                <a:rPr lang="en-US" sz="2000">
                  <a:solidFill>
                    <a:srgbClr val="292828"/>
                  </a:solidFill>
                  <a:latin typeface="思源黑体 2" panose="020B0500000000000000" charset="-122"/>
                </a:rPr>
                <a:t>40 </a:t>
              </a:r>
              <a:endParaRPr lang="en-US" sz="2000">
                <a:solidFill>
                  <a:srgbClr val="292828"/>
                </a:solidFill>
                <a:latin typeface="思源黑体 2" panose="020B0500000000000000" charset="-122"/>
              </a:endParaRPr>
            </a:p>
          </p:txBody>
        </p:sp>
        <p:sp>
          <p:nvSpPr>
            <p:cNvPr id="32" name="TextBox 32"/>
            <p:cNvSpPr txBox="1"/>
            <p:nvPr/>
          </p:nvSpPr>
          <p:spPr>
            <a:xfrm>
              <a:off x="0" y="1530976"/>
              <a:ext cx="451836" cy="440243"/>
            </a:xfrm>
            <a:prstGeom prst="rect">
              <a:avLst/>
            </a:prstGeom>
          </p:spPr>
          <p:txBody>
            <a:bodyPr lIns="0" tIns="0" rIns="0" bIns="0" rtlCol="0" anchor="t">
              <a:spAutoFit/>
            </a:bodyPr>
            <a:lstStyle/>
            <a:p>
              <a:pPr algn="r">
                <a:lnSpc>
                  <a:spcPts val="2800"/>
                </a:lnSpc>
              </a:pPr>
              <a:r>
                <a:rPr lang="en-US" sz="2000">
                  <a:solidFill>
                    <a:srgbClr val="292828"/>
                  </a:solidFill>
                  <a:latin typeface="思源黑体 2" panose="020B0500000000000000" charset="-122"/>
                </a:rPr>
                <a:t>30 </a:t>
              </a:r>
              <a:endParaRPr lang="en-US" sz="2000">
                <a:solidFill>
                  <a:srgbClr val="292828"/>
                </a:solidFill>
                <a:latin typeface="思源黑体 2" panose="020B0500000000000000" charset="-122"/>
              </a:endParaRPr>
            </a:p>
          </p:txBody>
        </p:sp>
        <p:sp>
          <p:nvSpPr>
            <p:cNvPr id="33" name="TextBox 33"/>
            <p:cNvSpPr txBox="1"/>
            <p:nvPr/>
          </p:nvSpPr>
          <p:spPr>
            <a:xfrm>
              <a:off x="0" y="2315514"/>
              <a:ext cx="451836" cy="440243"/>
            </a:xfrm>
            <a:prstGeom prst="rect">
              <a:avLst/>
            </a:prstGeom>
          </p:spPr>
          <p:txBody>
            <a:bodyPr lIns="0" tIns="0" rIns="0" bIns="0" rtlCol="0" anchor="t">
              <a:spAutoFit/>
            </a:bodyPr>
            <a:lstStyle/>
            <a:p>
              <a:pPr algn="r">
                <a:lnSpc>
                  <a:spcPts val="2800"/>
                </a:lnSpc>
              </a:pPr>
              <a:r>
                <a:rPr lang="en-US" sz="2000">
                  <a:solidFill>
                    <a:srgbClr val="292828"/>
                  </a:solidFill>
                  <a:latin typeface="思源黑体 2" panose="020B0500000000000000" charset="-122"/>
                </a:rPr>
                <a:t>20 </a:t>
              </a:r>
              <a:endParaRPr lang="en-US" sz="2000">
                <a:solidFill>
                  <a:srgbClr val="292828"/>
                </a:solidFill>
                <a:latin typeface="思源黑体 2" panose="020B0500000000000000" charset="-122"/>
              </a:endParaRPr>
            </a:p>
          </p:txBody>
        </p:sp>
        <p:sp>
          <p:nvSpPr>
            <p:cNvPr id="34" name="TextBox 34"/>
            <p:cNvSpPr txBox="1"/>
            <p:nvPr/>
          </p:nvSpPr>
          <p:spPr>
            <a:xfrm>
              <a:off x="0" y="3100052"/>
              <a:ext cx="451836" cy="440243"/>
            </a:xfrm>
            <a:prstGeom prst="rect">
              <a:avLst/>
            </a:prstGeom>
          </p:spPr>
          <p:txBody>
            <a:bodyPr lIns="0" tIns="0" rIns="0" bIns="0" rtlCol="0" anchor="t">
              <a:spAutoFit/>
            </a:bodyPr>
            <a:lstStyle/>
            <a:p>
              <a:pPr algn="r">
                <a:lnSpc>
                  <a:spcPts val="2800"/>
                </a:lnSpc>
              </a:pPr>
              <a:r>
                <a:rPr lang="en-US" sz="2000">
                  <a:solidFill>
                    <a:srgbClr val="292828"/>
                  </a:solidFill>
                  <a:latin typeface="思源黑体 2" panose="020B0500000000000000" charset="-122"/>
                </a:rPr>
                <a:t>10 </a:t>
              </a:r>
              <a:endParaRPr lang="en-US" sz="2000">
                <a:solidFill>
                  <a:srgbClr val="292828"/>
                </a:solidFill>
                <a:latin typeface="思源黑体 2" panose="020B0500000000000000" charset="-122"/>
              </a:endParaRPr>
            </a:p>
          </p:txBody>
        </p:sp>
        <p:sp>
          <p:nvSpPr>
            <p:cNvPr id="35" name="TextBox 35"/>
            <p:cNvSpPr txBox="1"/>
            <p:nvPr/>
          </p:nvSpPr>
          <p:spPr>
            <a:xfrm>
              <a:off x="187974" y="3884590"/>
              <a:ext cx="263862" cy="440243"/>
            </a:xfrm>
            <a:prstGeom prst="rect">
              <a:avLst/>
            </a:prstGeom>
          </p:spPr>
          <p:txBody>
            <a:bodyPr lIns="0" tIns="0" rIns="0" bIns="0" rtlCol="0" anchor="t">
              <a:spAutoFit/>
            </a:bodyPr>
            <a:lstStyle/>
            <a:p>
              <a:pPr algn="r">
                <a:lnSpc>
                  <a:spcPts val="2800"/>
                </a:lnSpc>
              </a:pPr>
              <a:r>
                <a:rPr lang="en-US" sz="2000">
                  <a:solidFill>
                    <a:srgbClr val="292828"/>
                  </a:solidFill>
                  <a:latin typeface="思源黑体 2" panose="020B0500000000000000" charset="-122"/>
                </a:rPr>
                <a:t>0 </a:t>
              </a:r>
              <a:endParaRPr lang="en-US" sz="2000">
                <a:solidFill>
                  <a:srgbClr val="292828"/>
                </a:solidFill>
                <a:latin typeface="思源黑体 2" panose="020B0500000000000000" charset="-122"/>
              </a:endParaRPr>
            </a:p>
          </p:txBody>
        </p:sp>
      </p:grpSp>
      <p:grpSp>
        <p:nvGrpSpPr>
          <p:cNvPr id="49" name="Group 49"/>
          <p:cNvGrpSpPr/>
          <p:nvPr/>
        </p:nvGrpSpPr>
        <p:grpSpPr>
          <a:xfrm rot="0">
            <a:off x="963094" y="1908184"/>
            <a:ext cx="3136415" cy="581380"/>
            <a:chOff x="0" y="0"/>
            <a:chExt cx="4181886" cy="775173"/>
          </a:xfrm>
        </p:grpSpPr>
        <p:grpSp>
          <p:nvGrpSpPr>
            <p:cNvPr id="50" name="Group 50"/>
            <p:cNvGrpSpPr/>
            <p:nvPr/>
          </p:nvGrpSpPr>
          <p:grpSpPr>
            <a:xfrm rot="0">
              <a:off x="0" y="0"/>
              <a:ext cx="4181886" cy="775173"/>
              <a:chOff x="0" y="0"/>
              <a:chExt cx="903970" cy="167564"/>
            </a:xfrm>
          </p:grpSpPr>
          <p:sp>
            <p:nvSpPr>
              <p:cNvPr id="51" name="Freeform 51"/>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52" name="TextBox 52"/>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53" name="TextBox 53"/>
            <p:cNvSpPr txBox="1"/>
            <p:nvPr/>
          </p:nvSpPr>
          <p:spPr>
            <a:xfrm>
              <a:off x="354566" y="50301"/>
              <a:ext cx="3472755" cy="573270"/>
            </a:xfrm>
            <a:prstGeom prst="rect">
              <a:avLst/>
            </a:prstGeom>
          </p:spPr>
          <p:txBody>
            <a:bodyPr lIns="0" tIns="0" rIns="0" bIns="0" rtlCol="0" anchor="t">
              <a:spAutoFit/>
            </a:bodyPr>
            <a:lstStyle/>
            <a:p>
              <a:pPr algn="ctr">
                <a:lnSpc>
                  <a:spcPts val="3695"/>
                </a:lnSpc>
              </a:pPr>
              <a:r>
                <a:rPr lang="en-US" sz="2640">
                  <a:solidFill>
                    <a:srgbClr val="FFFFFF"/>
                  </a:solidFill>
                  <a:ea typeface="思源黑体-粗体 Bold" panose="020B0800000000000000" charset="-122"/>
                </a:rPr>
                <a:t>数据分析结论</a:t>
              </a:r>
              <a:endParaRPr lang="en-US" sz="2640">
                <a:solidFill>
                  <a:srgbClr val="FFFFFF"/>
                </a:solidFill>
                <a:ea typeface="思源黑体-粗体 Bold" panose="020B0800000000000000" charset="-122"/>
              </a:endParaRPr>
            </a:p>
          </p:txBody>
        </p:sp>
      </p:grpSp>
      <p:sp>
        <p:nvSpPr>
          <p:cNvPr id="54" name="TextBox 54"/>
          <p:cNvSpPr txBox="1"/>
          <p:nvPr/>
        </p:nvSpPr>
        <p:spPr>
          <a:xfrm>
            <a:off x="1228524" y="2606507"/>
            <a:ext cx="15775152" cy="1076960"/>
          </a:xfrm>
          <a:prstGeom prst="rect">
            <a:avLst/>
          </a:prstGeom>
        </p:spPr>
        <p:txBody>
          <a:bodyPr lIns="0" tIns="0" rIns="0" bIns="0" rtlCol="0" anchor="t">
            <a:spAutoFit/>
          </a:bodyPr>
          <a:lstStyle/>
          <a:p>
            <a:pPr algn="just">
              <a:lnSpc>
                <a:spcPts val="2800"/>
              </a:lnSpc>
              <a:spcBef>
                <a:spcPct val="0"/>
              </a:spcBef>
            </a:pPr>
            <a:endParaRPr lang="en-US" sz="2000">
              <a:solidFill>
                <a:srgbClr val="292828"/>
              </a:solidFill>
              <a:ea typeface="思源黑体 2" panose="020B0500000000000000" charset="-122"/>
            </a:endParaRPr>
          </a:p>
          <a:p>
            <a:pPr algn="just">
              <a:lnSpc>
                <a:spcPts val="2800"/>
              </a:lnSpc>
              <a:spcBef>
                <a:spcPct val="0"/>
              </a:spcBef>
            </a:pPr>
            <a:r>
              <a:rPr lang="en-US" sz="2000">
                <a:solidFill>
                  <a:srgbClr val="292828"/>
                </a:solidFill>
                <a:ea typeface="思源黑体 2" panose="020B0500000000000000" charset="-122"/>
              </a:rPr>
              <a:t>从图2中可以看出，2019年的评论数量最多，2018年的评论数量最少，2017年和2020年的评论数量相差不大；但是，由于2020年的评论数量只有1/3，所以不能得出结论，2020年的评论数量最少。</a:t>
            </a:r>
            <a:endParaRPr lang="en-US" sz="2000">
              <a:solidFill>
                <a:srgbClr val="292828"/>
              </a:solidFill>
              <a:ea typeface="思源黑体 2" panose="020B0500000000000000" charset="-122"/>
            </a:endParaRPr>
          </a:p>
        </p:txBody>
      </p:sp>
      <p:pic>
        <p:nvPicPr>
          <p:cNvPr id="56" name="图片 55"/>
          <p:cNvPicPr>
            <a:picLocks noChangeAspect="1"/>
          </p:cNvPicPr>
          <p:nvPr/>
        </p:nvPicPr>
        <p:blipFill>
          <a:blip r:embed="rId1"/>
          <a:stretch>
            <a:fillRect/>
          </a:stretch>
        </p:blipFill>
        <p:spPr>
          <a:xfrm>
            <a:off x="10058400" y="3980180"/>
            <a:ext cx="6997700" cy="4921250"/>
          </a:xfrm>
          <a:prstGeom prst="rect">
            <a:avLst/>
          </a:prstGeom>
        </p:spPr>
      </p:pic>
      <p:sp>
        <p:nvSpPr>
          <p:cNvPr id="10" name="文本框 9"/>
          <p:cNvSpPr txBox="1"/>
          <p:nvPr/>
        </p:nvSpPr>
        <p:spPr>
          <a:xfrm>
            <a:off x="1143000" y="2490470"/>
            <a:ext cx="9144000" cy="544830"/>
          </a:xfrm>
          <a:prstGeom prst="rect">
            <a:avLst/>
          </a:prstGeom>
          <a:noFill/>
        </p:spPr>
        <p:txBody>
          <a:bodyPr wrap="square" rtlCol="0" anchor="t">
            <a:noAutofit/>
          </a:bodyPr>
          <a:p>
            <a:pPr algn="just">
              <a:lnSpc>
                <a:spcPts val="2800"/>
              </a:lnSpc>
              <a:spcBef>
                <a:spcPct val="0"/>
              </a:spcBef>
            </a:pPr>
            <a:r>
              <a:rPr lang="zh-CN" altLang="en-US" sz="2000">
                <a:solidFill>
                  <a:srgbClr val="292828"/>
                </a:solidFill>
                <a:ea typeface="思源黑体 2" panose="020B0500000000000000" charset="-122"/>
                <a:sym typeface="+mn-ea"/>
              </a:rPr>
              <a:t>图</a:t>
            </a:r>
            <a:r>
              <a:rPr lang="en-US" altLang="zh-CN" sz="2000">
                <a:solidFill>
                  <a:srgbClr val="292828"/>
                </a:solidFill>
                <a:ea typeface="思源黑体 2" panose="020B0500000000000000" charset="-122"/>
                <a:sym typeface="+mn-ea"/>
              </a:rPr>
              <a:t>1</a:t>
            </a:r>
            <a:r>
              <a:rPr lang="en-US" sz="2000">
                <a:solidFill>
                  <a:srgbClr val="292828"/>
                </a:solidFill>
                <a:ea typeface="思源黑体 2" panose="020B0500000000000000" charset="-122"/>
                <a:sym typeface="+mn-ea"/>
              </a:rPr>
              <a:t>可以得出结论，用户评论时间主要集中在晚上</a:t>
            </a:r>
            <a:endParaRPr lang="en-US" altLang="en-US" sz="2000">
              <a:solidFill>
                <a:srgbClr val="292828"/>
              </a:solidFill>
              <a:ea typeface="思源黑体 2" panose="020B0500000000000000" charset="-122"/>
              <a:sym typeface="+mn-ea"/>
            </a:endParaRPr>
          </a:p>
        </p:txBody>
      </p:sp>
      <p:pic>
        <p:nvPicPr>
          <p:cNvPr id="40" name="图片 39"/>
          <p:cNvPicPr>
            <a:picLocks noChangeAspect="1"/>
          </p:cNvPicPr>
          <p:nvPr>
            <p:custDataLst>
              <p:tags r:id="rId2"/>
            </p:custDataLst>
          </p:nvPr>
        </p:nvPicPr>
        <p:blipFill>
          <a:blip r:embed="rId3"/>
          <a:stretch>
            <a:fillRect/>
          </a:stretch>
        </p:blipFill>
        <p:spPr>
          <a:xfrm>
            <a:off x="1228725" y="3886835"/>
            <a:ext cx="6486525" cy="49930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56371" y="464531"/>
            <a:ext cx="1681169" cy="951998"/>
            <a:chOff x="0" y="0"/>
            <a:chExt cx="442777" cy="250732"/>
          </a:xfrm>
        </p:grpSpPr>
        <p:sp>
          <p:nvSpPr>
            <p:cNvPr id="3" name="Freeform 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26827" y="9492950"/>
            <a:ext cx="18314827" cy="794050"/>
            <a:chOff x="0" y="0"/>
            <a:chExt cx="4823658" cy="209133"/>
          </a:xfrm>
        </p:grpSpPr>
        <p:sp>
          <p:nvSpPr>
            <p:cNvPr id="6" name="Freeform 6"/>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11" name="Group 11"/>
          <p:cNvGrpSpPr/>
          <p:nvPr/>
        </p:nvGrpSpPr>
        <p:grpSpPr>
          <a:xfrm rot="0">
            <a:off x="1228524" y="779779"/>
            <a:ext cx="2857259" cy="877753"/>
            <a:chOff x="0" y="0"/>
            <a:chExt cx="3809678" cy="1170338"/>
          </a:xfrm>
        </p:grpSpPr>
        <p:sp>
          <p:nvSpPr>
            <p:cNvPr id="12" name="TextBox 12"/>
            <p:cNvSpPr txBox="1"/>
            <p:nvPr/>
          </p:nvSpPr>
          <p:spPr>
            <a:xfrm>
              <a:off x="0" y="-57150"/>
              <a:ext cx="3809678" cy="763465"/>
            </a:xfrm>
            <a:prstGeom prst="rect">
              <a:avLst/>
            </a:prstGeom>
          </p:spPr>
          <p:txBody>
            <a:bodyPr lIns="0" tIns="0" rIns="0" bIns="0" rtlCol="0" anchor="t">
              <a:spAutoFit/>
            </a:bodyPr>
            <a:lstStyle/>
            <a:p>
              <a:pPr marL="0" lvl="0" indent="0">
                <a:lnSpc>
                  <a:spcPts val="4865"/>
                </a:lnSpc>
                <a:spcBef>
                  <a:spcPct val="0"/>
                </a:spcBef>
              </a:pPr>
              <a:r>
                <a:rPr lang="en-US" sz="3475">
                  <a:solidFill>
                    <a:srgbClr val="292828"/>
                  </a:solidFill>
                  <a:ea typeface="思源黑体-粗体 Bold" panose="020B0800000000000000" charset="-122"/>
                </a:rPr>
                <a:t>数据成果分析</a:t>
              </a:r>
              <a:endParaRPr lang="en-US" sz="3475">
                <a:solidFill>
                  <a:srgbClr val="292828"/>
                </a:solidFill>
                <a:ea typeface="思源黑体-粗体 Bold" panose="020B0800000000000000" charset="-122"/>
              </a:endParaRPr>
            </a:p>
          </p:txBody>
        </p:sp>
        <p:sp>
          <p:nvSpPr>
            <p:cNvPr id="13" name="TextBox 13"/>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a:solidFill>
                    <a:srgbClr val="292828"/>
                  </a:solidFill>
                  <a:latin typeface="思源黑体-细体" panose="020B0200000000000000" charset="-122"/>
                </a:rPr>
                <a:t>Analysis of data results</a:t>
              </a:r>
              <a:endParaRPr lang="en-US" sz="1715">
                <a:solidFill>
                  <a:srgbClr val="292828"/>
                </a:solidFill>
                <a:latin typeface="思源黑体-细体" panose="020B0200000000000000" charset="-122"/>
              </a:endParaRPr>
            </a:p>
          </p:txBody>
        </p:sp>
      </p:grpSp>
      <p:grpSp>
        <p:nvGrpSpPr>
          <p:cNvPr id="14" name="Group 14"/>
          <p:cNvGrpSpPr/>
          <p:nvPr/>
        </p:nvGrpSpPr>
        <p:grpSpPr>
          <a:xfrm rot="0">
            <a:off x="354965" y="1968500"/>
            <a:ext cx="16677005" cy="3010535"/>
            <a:chOff x="0" y="0"/>
            <a:chExt cx="4154773" cy="727586"/>
          </a:xfrm>
        </p:grpSpPr>
        <p:sp>
          <p:nvSpPr>
            <p:cNvPr id="15" name="Freeform 15"/>
            <p:cNvSpPr/>
            <p:nvPr/>
          </p:nvSpPr>
          <p:spPr>
            <a:xfrm>
              <a:off x="0" y="0"/>
              <a:ext cx="4154773" cy="727586"/>
            </a:xfrm>
            <a:custGeom>
              <a:avLst/>
              <a:gdLst/>
              <a:ahLst/>
              <a:cxnLst/>
              <a:rect l="l" t="t" r="r" b="b"/>
              <a:pathLst>
                <a:path w="4154773" h="727586">
                  <a:moveTo>
                    <a:pt x="0" y="0"/>
                  </a:moveTo>
                  <a:lnTo>
                    <a:pt x="4154773" y="0"/>
                  </a:lnTo>
                  <a:lnTo>
                    <a:pt x="4154773" y="727586"/>
                  </a:lnTo>
                  <a:lnTo>
                    <a:pt x="0" y="727586"/>
                  </a:lnTo>
                  <a:close/>
                </a:path>
              </a:pathLst>
            </a:custGeom>
            <a:gradFill rotWithShape="1">
              <a:gsLst>
                <a:gs pos="0">
                  <a:srgbClr val="8C52FF">
                    <a:alpha val="30000"/>
                  </a:srgbClr>
                </a:gs>
                <a:gs pos="100000">
                  <a:srgbClr val="5CE1E6">
                    <a:alpha val="30000"/>
                  </a:srgbClr>
                </a:gs>
              </a:gsLst>
              <a:lin ang="0"/>
            </a:gra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354965" y="5328285"/>
            <a:ext cx="16649065" cy="3166745"/>
            <a:chOff x="0" y="0"/>
            <a:chExt cx="4154773" cy="727586"/>
          </a:xfrm>
        </p:grpSpPr>
        <p:sp>
          <p:nvSpPr>
            <p:cNvPr id="18" name="Freeform 18"/>
            <p:cNvSpPr/>
            <p:nvPr/>
          </p:nvSpPr>
          <p:spPr>
            <a:xfrm>
              <a:off x="0" y="0"/>
              <a:ext cx="4154773" cy="727586"/>
            </a:xfrm>
            <a:custGeom>
              <a:avLst/>
              <a:gdLst/>
              <a:ahLst/>
              <a:cxnLst/>
              <a:rect l="l" t="t" r="r" b="b"/>
              <a:pathLst>
                <a:path w="4154773" h="727586">
                  <a:moveTo>
                    <a:pt x="0" y="0"/>
                  </a:moveTo>
                  <a:lnTo>
                    <a:pt x="4154773" y="0"/>
                  </a:lnTo>
                  <a:lnTo>
                    <a:pt x="4154773" y="727586"/>
                  </a:lnTo>
                  <a:lnTo>
                    <a:pt x="0" y="727586"/>
                  </a:lnTo>
                  <a:close/>
                </a:path>
              </a:pathLst>
            </a:custGeom>
            <a:gradFill rotWithShape="1">
              <a:gsLst>
                <a:gs pos="0">
                  <a:srgbClr val="8C52FF">
                    <a:alpha val="30000"/>
                  </a:srgbClr>
                </a:gs>
                <a:gs pos="100000">
                  <a:srgbClr val="5CE1E6">
                    <a:alpha val="30000"/>
                  </a:srgbClr>
                </a:gs>
              </a:gsLst>
              <a:lin ang="0"/>
            </a:gradFill>
          </p:spPr>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28" name="Group 28"/>
          <p:cNvGrpSpPr/>
          <p:nvPr/>
        </p:nvGrpSpPr>
        <p:grpSpPr>
          <a:xfrm rot="0">
            <a:off x="7963805" y="2210264"/>
            <a:ext cx="3136415" cy="581380"/>
            <a:chOff x="0" y="0"/>
            <a:chExt cx="4181886" cy="775173"/>
          </a:xfrm>
        </p:grpSpPr>
        <p:grpSp>
          <p:nvGrpSpPr>
            <p:cNvPr id="29" name="Group 29"/>
            <p:cNvGrpSpPr/>
            <p:nvPr/>
          </p:nvGrpSpPr>
          <p:grpSpPr>
            <a:xfrm rot="0">
              <a:off x="0" y="0"/>
              <a:ext cx="4181886" cy="775173"/>
              <a:chOff x="0" y="0"/>
              <a:chExt cx="903970" cy="167564"/>
            </a:xfrm>
          </p:grpSpPr>
          <p:sp>
            <p:nvSpPr>
              <p:cNvPr id="30" name="Freeform 30"/>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31" name="TextBox 31"/>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354566" y="50301"/>
              <a:ext cx="3472755" cy="573270"/>
            </a:xfrm>
            <a:prstGeom prst="rect">
              <a:avLst/>
            </a:prstGeom>
          </p:spPr>
          <p:txBody>
            <a:bodyPr lIns="0" tIns="0" rIns="0" bIns="0" rtlCol="0" anchor="t">
              <a:spAutoFit/>
            </a:bodyPr>
            <a:lstStyle/>
            <a:p>
              <a:pPr algn="ctr">
                <a:lnSpc>
                  <a:spcPts val="3695"/>
                </a:lnSpc>
              </a:pPr>
              <a:r>
                <a:rPr lang="en-US" sz="2640">
                  <a:solidFill>
                    <a:srgbClr val="FFFFFF"/>
                  </a:solidFill>
                  <a:ea typeface="思源黑体-粗体 Bold" panose="020B0800000000000000" charset="-122"/>
                </a:rPr>
                <a:t>数据分析结论</a:t>
              </a:r>
              <a:endParaRPr lang="en-US" sz="2640">
                <a:solidFill>
                  <a:srgbClr val="FFFFFF"/>
                </a:solidFill>
                <a:ea typeface="思源黑体-粗体 Bold" panose="020B0800000000000000" charset="-122"/>
              </a:endParaRPr>
            </a:p>
          </p:txBody>
        </p:sp>
      </p:grpSp>
      <p:sp>
        <p:nvSpPr>
          <p:cNvPr id="33" name="TextBox 33"/>
          <p:cNvSpPr txBox="1"/>
          <p:nvPr/>
        </p:nvSpPr>
        <p:spPr>
          <a:xfrm>
            <a:off x="7960360" y="2822575"/>
            <a:ext cx="8395970" cy="2049780"/>
          </a:xfrm>
          <a:prstGeom prst="rect">
            <a:avLst/>
          </a:prstGeom>
        </p:spPr>
        <p:txBody>
          <a:bodyPr lIns="0" tIns="0" rIns="0" bIns="0" rtlCol="0" anchor="t">
            <a:noAutofit/>
          </a:bodyPr>
          <a:lstStyle/>
          <a:p>
            <a:pPr algn="just">
              <a:lnSpc>
                <a:spcPts val="2800"/>
              </a:lnSpc>
              <a:spcBef>
                <a:spcPct val="0"/>
              </a:spcBef>
            </a:pPr>
            <a:r>
              <a:rPr lang="en-US" sz="2000">
                <a:solidFill>
                  <a:srgbClr val="292828"/>
                </a:solidFill>
                <a:ea typeface="思源黑体 2" panose="020B0500000000000000" charset="-122"/>
              </a:rPr>
              <a:t>从图中可以看出，评论数量在2017年8月份达到最高峰，之后逐渐下降，2018年8月份达到最低点，之后逐渐上升，2019年8月份达到最高峰，之后逐渐下降，2020年8月份达到最低点，之后逐渐上升。说明该电影的评论数量在每年的8月份达到最高峰，之后逐渐下降，每年的8月份达到最低点，之后逐渐上升。</a:t>
            </a:r>
            <a:endParaRPr lang="en-US" sz="2000">
              <a:solidFill>
                <a:srgbClr val="292828"/>
              </a:solidFill>
              <a:ea typeface="思源黑体 2" panose="020B0500000000000000" charset="-122"/>
            </a:endParaRPr>
          </a:p>
        </p:txBody>
      </p:sp>
      <p:grpSp>
        <p:nvGrpSpPr>
          <p:cNvPr id="34" name="Group 34"/>
          <p:cNvGrpSpPr/>
          <p:nvPr/>
        </p:nvGrpSpPr>
        <p:grpSpPr>
          <a:xfrm rot="0">
            <a:off x="7925070" y="5600151"/>
            <a:ext cx="3136415" cy="581380"/>
            <a:chOff x="0" y="0"/>
            <a:chExt cx="4181886" cy="775173"/>
          </a:xfrm>
        </p:grpSpPr>
        <p:grpSp>
          <p:nvGrpSpPr>
            <p:cNvPr id="35" name="Group 35"/>
            <p:cNvGrpSpPr/>
            <p:nvPr/>
          </p:nvGrpSpPr>
          <p:grpSpPr>
            <a:xfrm rot="0">
              <a:off x="0" y="0"/>
              <a:ext cx="4181886" cy="775173"/>
              <a:chOff x="0" y="0"/>
              <a:chExt cx="903970" cy="167564"/>
            </a:xfrm>
          </p:grpSpPr>
          <p:sp>
            <p:nvSpPr>
              <p:cNvPr id="36" name="Freeform 36"/>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37" name="TextBox 37"/>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38" name="TextBox 38"/>
            <p:cNvSpPr txBox="1"/>
            <p:nvPr/>
          </p:nvSpPr>
          <p:spPr>
            <a:xfrm>
              <a:off x="354566" y="50301"/>
              <a:ext cx="3472755" cy="573270"/>
            </a:xfrm>
            <a:prstGeom prst="rect">
              <a:avLst/>
            </a:prstGeom>
          </p:spPr>
          <p:txBody>
            <a:bodyPr lIns="0" tIns="0" rIns="0" bIns="0" rtlCol="0" anchor="t">
              <a:spAutoFit/>
            </a:bodyPr>
            <a:lstStyle/>
            <a:p>
              <a:pPr algn="ctr">
                <a:lnSpc>
                  <a:spcPts val="3695"/>
                </a:lnSpc>
              </a:pPr>
              <a:r>
                <a:rPr lang="en-US" sz="2640">
                  <a:solidFill>
                    <a:srgbClr val="FFFFFF"/>
                  </a:solidFill>
                  <a:ea typeface="思源黑体-粗体 Bold" panose="020B0800000000000000" charset="-122"/>
                </a:rPr>
                <a:t>数据分析结论</a:t>
              </a:r>
              <a:endParaRPr lang="en-US" sz="2640">
                <a:solidFill>
                  <a:srgbClr val="FFFFFF"/>
                </a:solidFill>
                <a:ea typeface="思源黑体-粗体 Bold" panose="020B0800000000000000" charset="-122"/>
              </a:endParaRPr>
            </a:p>
          </p:txBody>
        </p:sp>
      </p:grpSp>
      <p:sp>
        <p:nvSpPr>
          <p:cNvPr id="39" name="TextBox 39"/>
          <p:cNvSpPr txBox="1"/>
          <p:nvPr/>
        </p:nvSpPr>
        <p:spPr>
          <a:xfrm>
            <a:off x="7960360" y="6325870"/>
            <a:ext cx="8395970" cy="1862455"/>
          </a:xfrm>
          <a:prstGeom prst="rect">
            <a:avLst/>
          </a:prstGeom>
        </p:spPr>
        <p:txBody>
          <a:bodyPr lIns="0" tIns="0" rIns="0" bIns="0" rtlCol="0" anchor="t">
            <a:noAutofit/>
          </a:bodyPr>
          <a:lstStyle/>
          <a:p>
            <a:pPr algn="just">
              <a:lnSpc>
                <a:spcPts val="2800"/>
              </a:lnSpc>
              <a:spcBef>
                <a:spcPct val="0"/>
              </a:spcBef>
            </a:pPr>
            <a:r>
              <a:rPr lang="en-US" sz="2000">
                <a:solidFill>
                  <a:srgbClr val="292828"/>
                </a:solidFill>
                <a:ea typeface="思源黑体 2" panose="020B0500000000000000" charset="-122"/>
              </a:rPr>
              <a:t>评论数量经历俩次高峰，分别是2012年与2017年，以此分析，电影的质量和口碑对评论数量有一定影响。优秀的电影往往会受到观众的喜爱和赞赏，评论可以帮助电影制作者获取观众喜爱的优点，为下部电影的制作打好基础。但是电影评论数量并不一定代表电影的质量或成功程度。有时，一部电影可能因为争议或其他原因而引发大量评论，这需要更深层此的数据分析</a:t>
            </a:r>
            <a:endParaRPr lang="en-US" sz="2000">
              <a:solidFill>
                <a:srgbClr val="292828"/>
              </a:solidFill>
              <a:ea typeface="思源黑体 2" panose="020B0500000000000000" charset="-122"/>
            </a:endParaRPr>
          </a:p>
        </p:txBody>
      </p:sp>
      <p:pic>
        <p:nvPicPr>
          <p:cNvPr id="40" name="图片 39"/>
          <p:cNvPicPr>
            <a:picLocks noChangeAspect="1"/>
          </p:cNvPicPr>
          <p:nvPr/>
        </p:nvPicPr>
        <p:blipFill>
          <a:blip r:embed="rId1"/>
          <a:stretch>
            <a:fillRect/>
          </a:stretch>
        </p:blipFill>
        <p:spPr>
          <a:xfrm>
            <a:off x="394970" y="2400300"/>
            <a:ext cx="7486015" cy="54971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897184" y="1436910"/>
            <a:ext cx="3866161" cy="6681696"/>
            <a:chOff x="0" y="0"/>
            <a:chExt cx="1018248" cy="1759788"/>
          </a:xfrm>
        </p:grpSpPr>
        <p:sp>
          <p:nvSpPr>
            <p:cNvPr id="3" name="Freeform 3"/>
            <p:cNvSpPr/>
            <p:nvPr/>
          </p:nvSpPr>
          <p:spPr>
            <a:xfrm>
              <a:off x="0" y="0"/>
              <a:ext cx="1018248" cy="1759788"/>
            </a:xfrm>
            <a:custGeom>
              <a:avLst/>
              <a:gdLst/>
              <a:ahLst/>
              <a:cxnLst/>
              <a:rect l="l" t="t" r="r" b="b"/>
              <a:pathLst>
                <a:path w="1018248" h="1759788">
                  <a:moveTo>
                    <a:pt x="0" y="0"/>
                  </a:moveTo>
                  <a:lnTo>
                    <a:pt x="1018248" y="0"/>
                  </a:lnTo>
                  <a:lnTo>
                    <a:pt x="1018248" y="1759788"/>
                  </a:lnTo>
                  <a:lnTo>
                    <a:pt x="0" y="1759788"/>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359258" y="0"/>
            <a:ext cx="928742" cy="10287000"/>
            <a:chOff x="0" y="0"/>
            <a:chExt cx="244607" cy="2709333"/>
          </a:xfrm>
        </p:grpSpPr>
        <p:sp>
          <p:nvSpPr>
            <p:cNvPr id="6" name="Freeform 6"/>
            <p:cNvSpPr/>
            <p:nvPr/>
          </p:nvSpPr>
          <p:spPr>
            <a:xfrm>
              <a:off x="0" y="0"/>
              <a:ext cx="244607" cy="2709333"/>
            </a:xfrm>
            <a:custGeom>
              <a:avLst/>
              <a:gdLst/>
              <a:ahLst/>
              <a:cxnLst/>
              <a:rect l="l" t="t" r="r" b="b"/>
              <a:pathLst>
                <a:path w="244607" h="2709333">
                  <a:moveTo>
                    <a:pt x="0" y="0"/>
                  </a:moveTo>
                  <a:lnTo>
                    <a:pt x="244607" y="0"/>
                  </a:lnTo>
                  <a:lnTo>
                    <a:pt x="244607"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0" y="0"/>
            <a:ext cx="232762" cy="10287000"/>
            <a:chOff x="0" y="0"/>
            <a:chExt cx="61304" cy="2709333"/>
          </a:xfrm>
        </p:grpSpPr>
        <p:sp>
          <p:nvSpPr>
            <p:cNvPr id="9" name="Freeform 9"/>
            <p:cNvSpPr/>
            <p:nvPr/>
          </p:nvSpPr>
          <p:spPr>
            <a:xfrm>
              <a:off x="0" y="0"/>
              <a:ext cx="61304" cy="2709333"/>
            </a:xfrm>
            <a:custGeom>
              <a:avLst/>
              <a:gdLst/>
              <a:ahLst/>
              <a:cxnLst/>
              <a:rect l="l" t="t" r="r" b="b"/>
              <a:pathLst>
                <a:path w="61304" h="2709333">
                  <a:moveTo>
                    <a:pt x="0" y="0"/>
                  </a:moveTo>
                  <a:lnTo>
                    <a:pt x="61304" y="0"/>
                  </a:lnTo>
                  <a:lnTo>
                    <a:pt x="61304"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11" name="Group 11"/>
          <p:cNvGrpSpPr/>
          <p:nvPr/>
        </p:nvGrpSpPr>
        <p:grpSpPr>
          <a:xfrm rot="0">
            <a:off x="3513455" y="6391275"/>
            <a:ext cx="4464685" cy="636270"/>
            <a:chOff x="0" y="0"/>
            <a:chExt cx="903970" cy="167564"/>
          </a:xfrm>
        </p:grpSpPr>
        <p:sp>
          <p:nvSpPr>
            <p:cNvPr id="12" name="Freeform 12"/>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10820615" y="6391217"/>
            <a:ext cx="3432261" cy="636219"/>
            <a:chOff x="0" y="0"/>
            <a:chExt cx="903970" cy="167564"/>
          </a:xfrm>
        </p:grpSpPr>
        <p:sp>
          <p:nvSpPr>
            <p:cNvPr id="15" name="Freeform 15"/>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17" name="TextBox 17"/>
          <p:cNvSpPr txBox="1"/>
          <p:nvPr/>
        </p:nvSpPr>
        <p:spPr>
          <a:xfrm>
            <a:off x="10865485" y="6423660"/>
            <a:ext cx="3258185" cy="517525"/>
          </a:xfrm>
          <a:prstGeom prst="rect">
            <a:avLst/>
          </a:prstGeom>
        </p:spPr>
        <p:txBody>
          <a:bodyPr wrap="square" lIns="0" tIns="0" rIns="0" bIns="0" rtlCol="0" anchor="t">
            <a:spAutoFit/>
          </a:bodyPr>
          <a:lstStyle/>
          <a:p>
            <a:pPr marL="0" lvl="0" indent="0" algn="ctr">
              <a:lnSpc>
                <a:spcPts val="4040"/>
              </a:lnSpc>
              <a:spcBef>
                <a:spcPct val="0"/>
              </a:spcBef>
            </a:pPr>
            <a:r>
              <a:rPr lang="en-US" sz="2885" u="none">
                <a:solidFill>
                  <a:srgbClr val="FFFFFF"/>
                </a:solidFill>
                <a:ea typeface="思源黑体-粗体" panose="020B0400000000000000" charset="-122"/>
              </a:rPr>
              <a:t>汇报人：</a:t>
            </a:r>
            <a:r>
              <a:rPr lang="zh-CN" altLang="en-US" sz="2885" u="none">
                <a:solidFill>
                  <a:srgbClr val="FFFFFF"/>
                </a:solidFill>
                <a:ea typeface="思源黑体-粗体" panose="020B0400000000000000" charset="-122"/>
              </a:rPr>
              <a:t>徐厚华</a:t>
            </a:r>
            <a:endParaRPr lang="zh-CN" altLang="en-US" sz="2885" u="none">
              <a:solidFill>
                <a:srgbClr val="FFFFFF"/>
              </a:solidFill>
              <a:ea typeface="思源黑体-粗体" panose="020B0400000000000000" charset="-122"/>
            </a:endParaRPr>
          </a:p>
        </p:txBody>
      </p:sp>
      <p:sp>
        <p:nvSpPr>
          <p:cNvPr id="18" name="TextBox 18"/>
          <p:cNvSpPr txBox="1"/>
          <p:nvPr/>
        </p:nvSpPr>
        <p:spPr>
          <a:xfrm>
            <a:off x="3837305" y="6438900"/>
            <a:ext cx="3804285" cy="517525"/>
          </a:xfrm>
          <a:prstGeom prst="rect">
            <a:avLst/>
          </a:prstGeom>
        </p:spPr>
        <p:txBody>
          <a:bodyPr wrap="square" lIns="0" tIns="0" rIns="0" bIns="0" rtlCol="0" anchor="t">
            <a:spAutoFit/>
          </a:bodyPr>
          <a:lstStyle/>
          <a:p>
            <a:pPr marL="0" lvl="0" indent="0" algn="ctr">
              <a:lnSpc>
                <a:spcPts val="4040"/>
              </a:lnSpc>
              <a:spcBef>
                <a:spcPct val="0"/>
              </a:spcBef>
            </a:pPr>
            <a:r>
              <a:rPr lang="zh-CN" altLang="en-US" sz="2885" u="none">
                <a:solidFill>
                  <a:srgbClr val="FFFFFF"/>
                </a:solidFill>
                <a:ea typeface="思源黑体-粗体" panose="020B0400000000000000" charset="-122"/>
              </a:rPr>
              <a:t>小组：</a:t>
            </a:r>
            <a:r>
              <a:rPr lang="en-US" altLang="zh-CN" sz="2885" u="none">
                <a:solidFill>
                  <a:srgbClr val="FFFFFF"/>
                </a:solidFill>
                <a:ea typeface="思源黑体-粗体" panose="020B0400000000000000" charset="-122"/>
              </a:rPr>
              <a:t>blue archive</a:t>
            </a:r>
            <a:endParaRPr lang="en-US" altLang="zh-CN" sz="2885" u="none">
              <a:solidFill>
                <a:srgbClr val="FFFFFF"/>
              </a:solidFill>
              <a:ea typeface="思源黑体-粗体" panose="020B0400000000000000" charset="-122"/>
            </a:endParaRPr>
          </a:p>
        </p:txBody>
      </p:sp>
      <p:sp>
        <p:nvSpPr>
          <p:cNvPr id="19" name="TextBox 19"/>
          <p:cNvSpPr txBox="1"/>
          <p:nvPr/>
        </p:nvSpPr>
        <p:spPr>
          <a:xfrm>
            <a:off x="3513153" y="3300106"/>
            <a:ext cx="12340885" cy="2015877"/>
          </a:xfrm>
          <a:prstGeom prst="rect">
            <a:avLst/>
          </a:prstGeom>
        </p:spPr>
        <p:txBody>
          <a:bodyPr lIns="0" tIns="0" rIns="0" bIns="0" rtlCol="0" anchor="t">
            <a:spAutoFit/>
          </a:bodyPr>
          <a:lstStyle/>
          <a:p>
            <a:pPr marL="0" lvl="0" indent="0" algn="l">
              <a:lnSpc>
                <a:spcPts val="16460"/>
              </a:lnSpc>
              <a:spcBef>
                <a:spcPct val="0"/>
              </a:spcBef>
            </a:pPr>
            <a:r>
              <a:rPr lang="en-US" sz="11760">
                <a:solidFill>
                  <a:srgbClr val="292828"/>
                </a:solidFill>
                <a:ea typeface="思源黑体-超粗体" panose="020B0A00000000000000" charset="-122"/>
              </a:rPr>
              <a:t>非常感谢您的观看</a:t>
            </a:r>
            <a:endParaRPr lang="en-US" sz="11760">
              <a:solidFill>
                <a:srgbClr val="292828"/>
              </a:solidFill>
              <a:ea typeface="思源黑体-超粗体" panose="020B0A00000000000000" charset="-122"/>
            </a:endParaRPr>
          </a:p>
        </p:txBody>
      </p:sp>
      <p:sp>
        <p:nvSpPr>
          <p:cNvPr id="21" name="AutoShape 21"/>
          <p:cNvSpPr/>
          <p:nvPr/>
        </p:nvSpPr>
        <p:spPr>
          <a:xfrm>
            <a:off x="17161752" y="-182857"/>
            <a:ext cx="0" cy="4753610"/>
          </a:xfrm>
          <a:prstGeom prst="line">
            <a:avLst/>
          </a:prstGeom>
          <a:ln w="28575" cap="flat">
            <a:solidFill>
              <a:srgbClr val="8C52FF">
                <a:alpha val="29804"/>
              </a:srgbClr>
            </a:solidFill>
            <a:prstDash val="solid"/>
            <a:headEnd type="none" w="sm" len="sm"/>
            <a:tailEnd type="none" w="sm" len="sm"/>
          </a:ln>
        </p:spPr>
      </p:sp>
      <p:sp>
        <p:nvSpPr>
          <p:cNvPr id="22" name="AutoShape 22"/>
          <p:cNvSpPr/>
          <p:nvPr/>
        </p:nvSpPr>
        <p:spPr>
          <a:xfrm>
            <a:off x="430064" y="7910195"/>
            <a:ext cx="0" cy="4753610"/>
          </a:xfrm>
          <a:prstGeom prst="line">
            <a:avLst/>
          </a:prstGeom>
          <a:ln w="28575" cap="flat">
            <a:solidFill>
              <a:srgbClr val="8C52FF">
                <a:alpha val="29804"/>
              </a:srgbClr>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359258" y="0"/>
            <a:ext cx="928742" cy="10287000"/>
            <a:chOff x="0" y="0"/>
            <a:chExt cx="244607" cy="2709333"/>
          </a:xfrm>
        </p:grpSpPr>
        <p:sp>
          <p:nvSpPr>
            <p:cNvPr id="3" name="Freeform 3"/>
            <p:cNvSpPr/>
            <p:nvPr/>
          </p:nvSpPr>
          <p:spPr>
            <a:xfrm>
              <a:off x="0" y="0"/>
              <a:ext cx="244607" cy="2709333"/>
            </a:xfrm>
            <a:custGeom>
              <a:avLst/>
              <a:gdLst/>
              <a:ahLst/>
              <a:cxnLst/>
              <a:rect l="l" t="t" r="r" b="b"/>
              <a:pathLst>
                <a:path w="244607" h="2709333">
                  <a:moveTo>
                    <a:pt x="0" y="0"/>
                  </a:moveTo>
                  <a:lnTo>
                    <a:pt x="244607" y="0"/>
                  </a:lnTo>
                  <a:lnTo>
                    <a:pt x="244607"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0" y="0"/>
            <a:ext cx="232762" cy="10287000"/>
            <a:chOff x="0" y="0"/>
            <a:chExt cx="61304" cy="2709333"/>
          </a:xfrm>
        </p:grpSpPr>
        <p:sp>
          <p:nvSpPr>
            <p:cNvPr id="6" name="Freeform 6"/>
            <p:cNvSpPr/>
            <p:nvPr/>
          </p:nvSpPr>
          <p:spPr>
            <a:xfrm>
              <a:off x="0" y="0"/>
              <a:ext cx="61304" cy="2709333"/>
            </a:xfrm>
            <a:custGeom>
              <a:avLst/>
              <a:gdLst/>
              <a:ahLst/>
              <a:cxnLst/>
              <a:rect l="l" t="t" r="r" b="b"/>
              <a:pathLst>
                <a:path w="61304" h="2709333">
                  <a:moveTo>
                    <a:pt x="0" y="0"/>
                  </a:moveTo>
                  <a:lnTo>
                    <a:pt x="61304" y="0"/>
                  </a:lnTo>
                  <a:lnTo>
                    <a:pt x="61304"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161752" y="-182857"/>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a:off x="430064" y="7910195"/>
            <a:ext cx="0" cy="4753610"/>
          </a:xfrm>
          <a:prstGeom prst="line">
            <a:avLst/>
          </a:prstGeom>
          <a:ln w="28575" cap="flat">
            <a:solidFill>
              <a:srgbClr val="8C52FF">
                <a:alpha val="29804"/>
              </a:srgbClr>
            </a:solidFill>
            <a:prstDash val="solid"/>
            <a:headEnd type="none" w="sm" len="sm"/>
            <a:tailEnd type="none" w="sm" len="sm"/>
          </a:ln>
        </p:spPr>
      </p:sp>
      <p:grpSp>
        <p:nvGrpSpPr>
          <p:cNvPr id="10" name="Group 10"/>
          <p:cNvGrpSpPr/>
          <p:nvPr/>
        </p:nvGrpSpPr>
        <p:grpSpPr>
          <a:xfrm rot="0">
            <a:off x="11442648" y="3660332"/>
            <a:ext cx="473303" cy="6863402"/>
            <a:chOff x="0" y="0"/>
            <a:chExt cx="124656" cy="1807645"/>
          </a:xfrm>
        </p:grpSpPr>
        <p:sp>
          <p:nvSpPr>
            <p:cNvPr id="11" name="Freeform 11"/>
            <p:cNvSpPr/>
            <p:nvPr/>
          </p:nvSpPr>
          <p:spPr>
            <a:xfrm>
              <a:off x="0" y="0"/>
              <a:ext cx="124656" cy="1807645"/>
            </a:xfrm>
            <a:custGeom>
              <a:avLst/>
              <a:gdLst/>
              <a:ahLst/>
              <a:cxnLst/>
              <a:rect l="l" t="t" r="r" b="b"/>
              <a:pathLst>
                <a:path w="124656" h="1807645">
                  <a:moveTo>
                    <a:pt x="0" y="0"/>
                  </a:moveTo>
                  <a:lnTo>
                    <a:pt x="124656" y="0"/>
                  </a:lnTo>
                  <a:lnTo>
                    <a:pt x="124656" y="1807645"/>
                  </a:lnTo>
                  <a:lnTo>
                    <a:pt x="0" y="1807645"/>
                  </a:lnTo>
                  <a:close/>
                </a:path>
              </a:pathLst>
            </a:custGeom>
            <a:gradFill rotWithShape="1">
              <a:gsLst>
                <a:gs pos="0">
                  <a:srgbClr val="8C52FF">
                    <a:alpha val="30000"/>
                  </a:srgbClr>
                </a:gs>
                <a:gs pos="100000">
                  <a:srgbClr val="5CE1E6">
                    <a:alpha val="30000"/>
                  </a:srgbClr>
                </a:gs>
              </a:gsLst>
              <a:lin ang="0"/>
            </a:gradFill>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13" name="TextBox 13"/>
          <p:cNvSpPr txBox="1"/>
          <p:nvPr/>
        </p:nvSpPr>
        <p:spPr>
          <a:xfrm>
            <a:off x="12184688" y="3686260"/>
            <a:ext cx="3200524" cy="523821"/>
          </a:xfrm>
          <a:prstGeom prst="rect">
            <a:avLst/>
          </a:prstGeom>
        </p:spPr>
        <p:txBody>
          <a:bodyPr lIns="0" tIns="0" rIns="0" bIns="0" rtlCol="0" anchor="t">
            <a:spAutoFit/>
          </a:bodyPr>
          <a:lstStyle/>
          <a:p>
            <a:pPr marL="0" lvl="0" indent="0">
              <a:lnSpc>
                <a:spcPts val="4200"/>
              </a:lnSpc>
              <a:spcBef>
                <a:spcPct val="0"/>
              </a:spcBef>
            </a:pPr>
            <a:r>
              <a:rPr lang="en-US" sz="3000" u="none">
                <a:solidFill>
                  <a:srgbClr val="292828"/>
                </a:solidFill>
                <a:ea typeface="思源黑体-粗体 Bold" panose="020B0800000000000000" charset="-122"/>
              </a:rPr>
              <a:t>工作内容概述</a:t>
            </a:r>
            <a:endParaRPr lang="en-US" sz="3000" u="none">
              <a:solidFill>
                <a:srgbClr val="292828"/>
              </a:solidFill>
              <a:ea typeface="思源黑体-粗体 Bold" panose="020B0800000000000000" charset="-122"/>
            </a:endParaRPr>
          </a:p>
        </p:txBody>
      </p:sp>
      <p:sp>
        <p:nvSpPr>
          <p:cNvPr id="14" name="TextBox 14"/>
          <p:cNvSpPr txBox="1"/>
          <p:nvPr/>
        </p:nvSpPr>
        <p:spPr>
          <a:xfrm>
            <a:off x="12184688" y="4193689"/>
            <a:ext cx="3068757" cy="330263"/>
          </a:xfrm>
          <a:prstGeom prst="rect">
            <a:avLst/>
          </a:prstGeom>
        </p:spPr>
        <p:txBody>
          <a:bodyPr lIns="0" tIns="0" rIns="0" bIns="0" rtlCol="0" anchor="t">
            <a:spAutoFit/>
          </a:bodyPr>
          <a:lstStyle/>
          <a:p>
            <a:pPr marL="0" lvl="0" indent="0" algn="l">
              <a:lnSpc>
                <a:spcPts val="2795"/>
              </a:lnSpc>
              <a:spcBef>
                <a:spcPct val="0"/>
              </a:spcBef>
            </a:pPr>
            <a:r>
              <a:rPr lang="en-US" sz="1995" u="none">
                <a:solidFill>
                  <a:srgbClr val="292828"/>
                </a:solidFill>
                <a:latin typeface="思源黑体-细体" panose="020B0200000000000000" charset="-122"/>
              </a:rPr>
              <a:t>Overview of work content</a:t>
            </a:r>
            <a:endParaRPr lang="en-US" sz="1995" u="none">
              <a:solidFill>
                <a:srgbClr val="292828"/>
              </a:solidFill>
              <a:latin typeface="思源黑体-细体" panose="020B0200000000000000" charset="-122"/>
            </a:endParaRPr>
          </a:p>
        </p:txBody>
      </p:sp>
      <p:grpSp>
        <p:nvGrpSpPr>
          <p:cNvPr id="15" name="Group 15"/>
          <p:cNvGrpSpPr/>
          <p:nvPr/>
        </p:nvGrpSpPr>
        <p:grpSpPr>
          <a:xfrm rot="0">
            <a:off x="11185609" y="3867235"/>
            <a:ext cx="593471" cy="593471"/>
            <a:chOff x="0" y="0"/>
            <a:chExt cx="156305" cy="156305"/>
          </a:xfrm>
        </p:grpSpPr>
        <p:sp>
          <p:nvSpPr>
            <p:cNvPr id="16" name="Freeform 16"/>
            <p:cNvSpPr/>
            <p:nvPr/>
          </p:nvSpPr>
          <p:spPr>
            <a:xfrm>
              <a:off x="0" y="0"/>
              <a:ext cx="156305" cy="156305"/>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11204531" y="3868723"/>
            <a:ext cx="555628" cy="523821"/>
          </a:xfrm>
          <a:prstGeom prst="rect">
            <a:avLst/>
          </a:prstGeom>
        </p:spPr>
        <p:txBody>
          <a:bodyPr lIns="0" tIns="0" rIns="0" bIns="0" rtlCol="0" anchor="t">
            <a:spAutoFit/>
          </a:bodyPr>
          <a:lstStyle/>
          <a:p>
            <a:pPr marL="0" lvl="0" indent="0" algn="ctr">
              <a:lnSpc>
                <a:spcPts val="4200"/>
              </a:lnSpc>
              <a:spcBef>
                <a:spcPct val="0"/>
              </a:spcBef>
            </a:pPr>
            <a:r>
              <a:rPr lang="en-US" sz="3000" spc="-182">
                <a:solidFill>
                  <a:srgbClr val="FFFFFF"/>
                </a:solidFill>
                <a:latin typeface="字由点字典黑 75J" panose="00020600040101010101" charset="-122"/>
              </a:rPr>
              <a:t>01</a:t>
            </a:r>
            <a:endParaRPr lang="en-US" sz="3000" spc="-182">
              <a:solidFill>
                <a:srgbClr val="FFFFFF"/>
              </a:solidFill>
              <a:latin typeface="字由点字典黑 75J" panose="00020600040101010101" charset="-122"/>
            </a:endParaRPr>
          </a:p>
        </p:txBody>
      </p:sp>
      <p:sp>
        <p:nvSpPr>
          <p:cNvPr id="19" name="TextBox 19"/>
          <p:cNvSpPr txBox="1"/>
          <p:nvPr/>
        </p:nvSpPr>
        <p:spPr>
          <a:xfrm>
            <a:off x="12163601" y="5068423"/>
            <a:ext cx="3200524" cy="538480"/>
          </a:xfrm>
          <a:prstGeom prst="rect">
            <a:avLst/>
          </a:prstGeom>
        </p:spPr>
        <p:txBody>
          <a:bodyPr lIns="0" tIns="0" rIns="0" bIns="0" rtlCol="0" anchor="t">
            <a:spAutoFit/>
          </a:bodyPr>
          <a:lstStyle/>
          <a:p>
            <a:pPr marL="0" lvl="0" indent="0">
              <a:lnSpc>
                <a:spcPts val="4200"/>
              </a:lnSpc>
              <a:spcBef>
                <a:spcPct val="0"/>
              </a:spcBef>
            </a:pPr>
            <a:r>
              <a:rPr lang="en-US" sz="3000" u="none">
                <a:solidFill>
                  <a:srgbClr val="292828"/>
                </a:solidFill>
                <a:ea typeface="思源黑体-粗体 Bold" panose="020B0800000000000000" charset="-122"/>
              </a:rPr>
              <a:t>数据</a:t>
            </a:r>
            <a:r>
              <a:rPr lang="zh-CN" altLang="en-US" sz="3000" u="none">
                <a:solidFill>
                  <a:srgbClr val="292828"/>
                </a:solidFill>
                <a:ea typeface="思源黑体-粗体 Bold" panose="020B0800000000000000" charset="-122"/>
              </a:rPr>
              <a:t>分析过程</a:t>
            </a:r>
            <a:endParaRPr lang="zh-CN" altLang="en-US" sz="3000" u="none">
              <a:solidFill>
                <a:srgbClr val="292828"/>
              </a:solidFill>
              <a:ea typeface="思源黑体-粗体 Bold" panose="020B0800000000000000" charset="-122"/>
            </a:endParaRPr>
          </a:p>
        </p:txBody>
      </p:sp>
      <p:sp>
        <p:nvSpPr>
          <p:cNvPr id="20" name="TextBox 20"/>
          <p:cNvSpPr txBox="1"/>
          <p:nvPr/>
        </p:nvSpPr>
        <p:spPr>
          <a:xfrm>
            <a:off x="12039776" y="5575851"/>
            <a:ext cx="3805535" cy="330263"/>
          </a:xfrm>
          <a:prstGeom prst="rect">
            <a:avLst/>
          </a:prstGeom>
        </p:spPr>
        <p:txBody>
          <a:bodyPr lIns="0" tIns="0" rIns="0" bIns="0" rtlCol="0" anchor="t">
            <a:spAutoFit/>
          </a:bodyPr>
          <a:lstStyle/>
          <a:p>
            <a:pPr marL="0" lvl="0" indent="0" algn="l">
              <a:lnSpc>
                <a:spcPts val="2795"/>
              </a:lnSpc>
              <a:spcBef>
                <a:spcPct val="0"/>
              </a:spcBef>
            </a:pPr>
            <a:r>
              <a:rPr lang="en-US" sz="1995" u="none">
                <a:solidFill>
                  <a:srgbClr val="292828"/>
                </a:solidFill>
                <a:latin typeface="思源黑体-细体" panose="020B0200000000000000" charset="-122"/>
              </a:rPr>
              <a:t>Analysis of data results</a:t>
            </a:r>
            <a:endParaRPr lang="en-US" sz="1995" u="none">
              <a:solidFill>
                <a:srgbClr val="292828"/>
              </a:solidFill>
              <a:latin typeface="思源黑体-细体" panose="020B0200000000000000" charset="-122"/>
            </a:endParaRPr>
          </a:p>
        </p:txBody>
      </p:sp>
      <p:grpSp>
        <p:nvGrpSpPr>
          <p:cNvPr id="21" name="Group 21"/>
          <p:cNvGrpSpPr/>
          <p:nvPr/>
        </p:nvGrpSpPr>
        <p:grpSpPr>
          <a:xfrm rot="0">
            <a:off x="11185609" y="5249398"/>
            <a:ext cx="3254372" cy="5097779"/>
            <a:chOff x="0" y="0"/>
            <a:chExt cx="857118" cy="1342624"/>
          </a:xfrm>
        </p:grpSpPr>
        <p:sp>
          <p:nvSpPr>
            <p:cNvPr id="22" name="Freeform 22"/>
            <p:cNvSpPr/>
            <p:nvPr/>
          </p:nvSpPr>
          <p:spPr>
            <a:xfrm>
              <a:off x="0" y="0"/>
              <a:ext cx="156305" cy="156305"/>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23" name="TextBox 23"/>
            <p:cNvSpPr txBox="1"/>
            <p:nvPr/>
          </p:nvSpPr>
          <p:spPr>
            <a:xfrm flipV="1">
              <a:off x="44319" y="933883"/>
              <a:ext cx="812799" cy="408741"/>
            </a:xfrm>
            <a:prstGeom prst="rect">
              <a:avLst/>
            </a:prstGeom>
          </p:spPr>
          <p:txBody>
            <a:bodyPr lIns="50800" tIns="50800" rIns="50800" bIns="50800" rtlCol="0" anchor="ctr"/>
            <a:lstStyle/>
            <a:p>
              <a:pPr algn="ctr">
                <a:lnSpc>
                  <a:spcPts val="2660"/>
                </a:lnSpc>
              </a:pPr>
            </a:p>
          </p:txBody>
        </p:sp>
      </p:grpSp>
      <p:sp>
        <p:nvSpPr>
          <p:cNvPr id="24" name="TextBox 24"/>
          <p:cNvSpPr txBox="1"/>
          <p:nvPr/>
        </p:nvSpPr>
        <p:spPr>
          <a:xfrm>
            <a:off x="11204531" y="5250885"/>
            <a:ext cx="555628" cy="523821"/>
          </a:xfrm>
          <a:prstGeom prst="rect">
            <a:avLst/>
          </a:prstGeom>
        </p:spPr>
        <p:txBody>
          <a:bodyPr lIns="0" tIns="0" rIns="0" bIns="0" rtlCol="0" anchor="t">
            <a:spAutoFit/>
          </a:bodyPr>
          <a:lstStyle/>
          <a:p>
            <a:pPr marL="0" lvl="0" indent="0" algn="ctr">
              <a:lnSpc>
                <a:spcPts val="4200"/>
              </a:lnSpc>
              <a:spcBef>
                <a:spcPct val="0"/>
              </a:spcBef>
            </a:pPr>
            <a:r>
              <a:rPr lang="en-US" sz="3000" spc="-182">
                <a:solidFill>
                  <a:srgbClr val="FFFFFF"/>
                </a:solidFill>
                <a:latin typeface="字由点字典黑 75J" panose="00020600040101010101" charset="-122"/>
              </a:rPr>
              <a:t>02</a:t>
            </a:r>
            <a:endParaRPr lang="en-US" sz="3000" spc="-182">
              <a:solidFill>
                <a:srgbClr val="FFFFFF"/>
              </a:solidFill>
              <a:latin typeface="字由点字典黑 75J" panose="00020600040101010101" charset="-122"/>
            </a:endParaRPr>
          </a:p>
        </p:txBody>
      </p:sp>
      <p:sp>
        <p:nvSpPr>
          <p:cNvPr id="25" name="TextBox 25"/>
          <p:cNvSpPr txBox="1"/>
          <p:nvPr/>
        </p:nvSpPr>
        <p:spPr>
          <a:xfrm>
            <a:off x="12184688" y="6450585"/>
            <a:ext cx="3200524" cy="538480"/>
          </a:xfrm>
          <a:prstGeom prst="rect">
            <a:avLst/>
          </a:prstGeom>
        </p:spPr>
        <p:txBody>
          <a:bodyPr lIns="0" tIns="0" rIns="0" bIns="0" rtlCol="0" anchor="t">
            <a:spAutoFit/>
          </a:bodyPr>
          <a:lstStyle/>
          <a:p>
            <a:pPr marL="0" lvl="0" indent="0">
              <a:lnSpc>
                <a:spcPts val="4200"/>
              </a:lnSpc>
              <a:spcBef>
                <a:spcPct val="0"/>
              </a:spcBef>
            </a:pPr>
            <a:r>
              <a:rPr lang="en-US" sz="3000">
                <a:solidFill>
                  <a:srgbClr val="292828"/>
                </a:solidFill>
                <a:ea typeface="思源黑体-粗体 Bold" panose="020B0800000000000000" charset="-122"/>
                <a:sym typeface="+mn-ea"/>
              </a:rPr>
              <a:t>数据成果分析</a:t>
            </a:r>
            <a:endParaRPr lang="en-US" sz="3000" u="none">
              <a:solidFill>
                <a:srgbClr val="292828"/>
              </a:solidFill>
              <a:ea typeface="思源黑体-粗体 Bold" panose="020B0800000000000000" charset="-122"/>
            </a:endParaRPr>
          </a:p>
        </p:txBody>
      </p:sp>
      <p:sp>
        <p:nvSpPr>
          <p:cNvPr id="26" name="TextBox 26"/>
          <p:cNvSpPr txBox="1"/>
          <p:nvPr/>
        </p:nvSpPr>
        <p:spPr>
          <a:xfrm>
            <a:off x="12184688" y="6958013"/>
            <a:ext cx="3805535" cy="358140"/>
          </a:xfrm>
          <a:prstGeom prst="rect">
            <a:avLst/>
          </a:prstGeom>
        </p:spPr>
        <p:txBody>
          <a:bodyPr lIns="0" tIns="0" rIns="0" bIns="0" rtlCol="0" anchor="t">
            <a:spAutoFit/>
          </a:bodyPr>
          <a:lstStyle/>
          <a:p>
            <a:pPr marL="0" lvl="0" indent="0" algn="l">
              <a:lnSpc>
                <a:spcPts val="2795"/>
              </a:lnSpc>
              <a:spcBef>
                <a:spcPct val="0"/>
              </a:spcBef>
            </a:pPr>
            <a:r>
              <a:rPr lang="en-US" sz="1995" u="none">
                <a:solidFill>
                  <a:srgbClr val="292828"/>
                </a:solidFill>
                <a:latin typeface="思源黑体-细体" panose="020B0200000000000000" charset="-122"/>
              </a:rPr>
              <a:t>I</a:t>
            </a:r>
            <a:endParaRPr lang="en-US" sz="1995" u="none">
              <a:solidFill>
                <a:srgbClr val="292828"/>
              </a:solidFill>
              <a:latin typeface="思源黑体-细体" panose="020B0200000000000000" charset="-122"/>
            </a:endParaRPr>
          </a:p>
        </p:txBody>
      </p:sp>
      <p:grpSp>
        <p:nvGrpSpPr>
          <p:cNvPr id="27" name="Group 27"/>
          <p:cNvGrpSpPr/>
          <p:nvPr/>
        </p:nvGrpSpPr>
        <p:grpSpPr>
          <a:xfrm rot="0">
            <a:off x="11185609" y="6631560"/>
            <a:ext cx="593471" cy="593471"/>
            <a:chOff x="0" y="0"/>
            <a:chExt cx="156305" cy="156305"/>
          </a:xfrm>
        </p:grpSpPr>
        <p:sp>
          <p:nvSpPr>
            <p:cNvPr id="28" name="Freeform 28"/>
            <p:cNvSpPr/>
            <p:nvPr/>
          </p:nvSpPr>
          <p:spPr>
            <a:xfrm>
              <a:off x="0" y="0"/>
              <a:ext cx="156305" cy="156305"/>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29" name="TextBox 29"/>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30" name="TextBox 30"/>
          <p:cNvSpPr txBox="1"/>
          <p:nvPr/>
        </p:nvSpPr>
        <p:spPr>
          <a:xfrm>
            <a:off x="11204531" y="6633047"/>
            <a:ext cx="555628" cy="523821"/>
          </a:xfrm>
          <a:prstGeom prst="rect">
            <a:avLst/>
          </a:prstGeom>
        </p:spPr>
        <p:txBody>
          <a:bodyPr lIns="0" tIns="0" rIns="0" bIns="0" rtlCol="0" anchor="t">
            <a:spAutoFit/>
          </a:bodyPr>
          <a:lstStyle/>
          <a:p>
            <a:pPr marL="0" lvl="0" indent="0" algn="ctr">
              <a:lnSpc>
                <a:spcPts val="4200"/>
              </a:lnSpc>
              <a:spcBef>
                <a:spcPct val="0"/>
              </a:spcBef>
            </a:pPr>
            <a:r>
              <a:rPr lang="en-US" sz="3000" spc="-182">
                <a:solidFill>
                  <a:srgbClr val="FFFFFF"/>
                </a:solidFill>
                <a:latin typeface="字由点字典黑 75J" panose="00020600040101010101" charset="-122"/>
              </a:rPr>
              <a:t>03</a:t>
            </a:r>
            <a:endParaRPr lang="en-US" sz="3000" spc="-182">
              <a:solidFill>
                <a:srgbClr val="FFFFFF"/>
              </a:solidFill>
              <a:latin typeface="字由点字典黑 75J" panose="00020600040101010101" charset="-122"/>
            </a:endParaRPr>
          </a:p>
        </p:txBody>
      </p:sp>
      <p:grpSp>
        <p:nvGrpSpPr>
          <p:cNvPr id="38" name="Group 38"/>
          <p:cNvGrpSpPr/>
          <p:nvPr/>
        </p:nvGrpSpPr>
        <p:grpSpPr>
          <a:xfrm rot="0">
            <a:off x="1897184" y="1436910"/>
            <a:ext cx="5702153" cy="3706590"/>
            <a:chOff x="0" y="0"/>
            <a:chExt cx="1501802" cy="976221"/>
          </a:xfrm>
        </p:grpSpPr>
        <p:sp>
          <p:nvSpPr>
            <p:cNvPr id="39" name="Freeform 39"/>
            <p:cNvSpPr/>
            <p:nvPr/>
          </p:nvSpPr>
          <p:spPr>
            <a:xfrm>
              <a:off x="0" y="0"/>
              <a:ext cx="1501802" cy="976221"/>
            </a:xfrm>
            <a:custGeom>
              <a:avLst/>
              <a:gdLst/>
              <a:ahLst/>
              <a:cxnLst/>
              <a:rect l="l" t="t" r="r" b="b"/>
              <a:pathLst>
                <a:path w="1501802" h="976221">
                  <a:moveTo>
                    <a:pt x="0" y="0"/>
                  </a:moveTo>
                  <a:lnTo>
                    <a:pt x="1501802" y="0"/>
                  </a:lnTo>
                  <a:lnTo>
                    <a:pt x="1501802" y="976221"/>
                  </a:lnTo>
                  <a:lnTo>
                    <a:pt x="0" y="976221"/>
                  </a:lnTo>
                  <a:close/>
                </a:path>
              </a:pathLst>
            </a:custGeom>
            <a:gradFill rotWithShape="1">
              <a:gsLst>
                <a:gs pos="0">
                  <a:srgbClr val="8C52FF">
                    <a:alpha val="30000"/>
                  </a:srgbClr>
                </a:gs>
                <a:gs pos="100000">
                  <a:srgbClr val="5CE1E6">
                    <a:alpha val="30000"/>
                  </a:srgbClr>
                </a:gs>
              </a:gsLst>
              <a:lin ang="0"/>
            </a:gradFill>
          </p:spPr>
        </p:sp>
        <p:sp>
          <p:nvSpPr>
            <p:cNvPr id="40" name="TextBox 40"/>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41" name="TextBox 41"/>
          <p:cNvSpPr txBox="1"/>
          <p:nvPr/>
        </p:nvSpPr>
        <p:spPr>
          <a:xfrm>
            <a:off x="6798558" y="2983228"/>
            <a:ext cx="1865626" cy="1085785"/>
          </a:xfrm>
          <a:prstGeom prst="rect">
            <a:avLst/>
          </a:prstGeom>
        </p:spPr>
        <p:txBody>
          <a:bodyPr lIns="0" tIns="0" rIns="0" bIns="0" rtlCol="0" anchor="t">
            <a:spAutoFit/>
          </a:bodyPr>
          <a:lstStyle/>
          <a:p>
            <a:pPr marL="0" lvl="0" indent="0" algn="l">
              <a:lnSpc>
                <a:spcPts val="8945"/>
              </a:lnSpc>
              <a:spcBef>
                <a:spcPct val="0"/>
              </a:spcBef>
            </a:pPr>
            <a:r>
              <a:rPr lang="en-US" sz="6390">
                <a:solidFill>
                  <a:srgbClr val="292828"/>
                </a:solidFill>
                <a:ea typeface="思源黑体-超粗体" panose="020B0A00000000000000" charset="-122"/>
              </a:rPr>
              <a:t>目录</a:t>
            </a:r>
            <a:endParaRPr lang="en-US" sz="6390">
              <a:solidFill>
                <a:srgbClr val="292828"/>
              </a:solidFill>
              <a:ea typeface="思源黑体-超粗体" panose="020B0A00000000000000" charset="-122"/>
            </a:endParaRPr>
          </a:p>
        </p:txBody>
      </p:sp>
      <p:sp>
        <p:nvSpPr>
          <p:cNvPr id="42" name="TextBox 42"/>
          <p:cNvSpPr txBox="1"/>
          <p:nvPr/>
        </p:nvSpPr>
        <p:spPr>
          <a:xfrm>
            <a:off x="6893808" y="2454247"/>
            <a:ext cx="2250192" cy="538604"/>
          </a:xfrm>
          <a:prstGeom prst="rect">
            <a:avLst/>
          </a:prstGeom>
        </p:spPr>
        <p:txBody>
          <a:bodyPr lIns="0" tIns="0" rIns="0" bIns="0" rtlCol="0" anchor="t">
            <a:spAutoFit/>
          </a:bodyPr>
          <a:lstStyle/>
          <a:p>
            <a:pPr>
              <a:lnSpc>
                <a:spcPts val="4435"/>
              </a:lnSpc>
            </a:pPr>
            <a:r>
              <a:rPr lang="en-US" sz="3170">
                <a:solidFill>
                  <a:srgbClr val="292828"/>
                </a:solidFill>
                <a:latin typeface="思源黑体-粗体" panose="020B0400000000000000" charset="-122"/>
              </a:rPr>
              <a:t>CONTENTS</a:t>
            </a:r>
            <a:endParaRPr lang="en-US" sz="3170">
              <a:solidFill>
                <a:srgbClr val="292828"/>
              </a:solidFill>
              <a:latin typeface="思源黑体-粗体" panose="020B0400000000000000" charset="-122"/>
            </a:endParaRPr>
          </a:p>
        </p:txBody>
      </p:sp>
      <p:sp>
        <p:nvSpPr>
          <p:cNvPr id="44" name="TextBox 20"/>
          <p:cNvSpPr txBox="1"/>
          <p:nvPr>
            <p:custDataLst>
              <p:tags r:id="rId1"/>
            </p:custDataLst>
          </p:nvPr>
        </p:nvSpPr>
        <p:spPr>
          <a:xfrm>
            <a:off x="12166600" y="7094220"/>
            <a:ext cx="3805555" cy="412115"/>
          </a:xfrm>
          <a:prstGeom prst="rect">
            <a:avLst/>
          </a:prstGeom>
        </p:spPr>
        <p:txBody>
          <a:bodyPr lIns="0" tIns="0" rIns="0" bIns="0" rtlCol="0" anchor="t">
            <a:noAutofit/>
          </a:bodyPr>
          <a:p>
            <a:pPr marL="0" lvl="0" indent="0" algn="l">
              <a:lnSpc>
                <a:spcPts val="2795"/>
              </a:lnSpc>
              <a:spcBef>
                <a:spcPct val="0"/>
              </a:spcBef>
            </a:pPr>
            <a:r>
              <a:rPr lang="en-US" sz="1995" u="none">
                <a:solidFill>
                  <a:srgbClr val="292828"/>
                </a:solidFill>
                <a:latin typeface="思源黑体-细体" panose="020B0200000000000000" charset="-122"/>
              </a:rPr>
              <a:t>Analysis of data results</a:t>
            </a:r>
            <a:endParaRPr lang="en-US" sz="1995" u="none">
              <a:solidFill>
                <a:srgbClr val="292828"/>
              </a:solidFill>
              <a:latin typeface="思源黑体-细体" panose="020B02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690810" y="1941735"/>
            <a:ext cx="4646223" cy="4206317"/>
            <a:chOff x="0" y="0"/>
            <a:chExt cx="1223697" cy="1107837"/>
          </a:xfrm>
        </p:grpSpPr>
        <p:sp>
          <p:nvSpPr>
            <p:cNvPr id="3" name="Freeform 3"/>
            <p:cNvSpPr/>
            <p:nvPr/>
          </p:nvSpPr>
          <p:spPr>
            <a:xfrm>
              <a:off x="0" y="0"/>
              <a:ext cx="1223697" cy="1107837"/>
            </a:xfrm>
            <a:custGeom>
              <a:avLst/>
              <a:gdLst/>
              <a:ahLst/>
              <a:cxnLst/>
              <a:rect l="l" t="t" r="r" b="b"/>
              <a:pathLst>
                <a:path w="1223697" h="1107837">
                  <a:moveTo>
                    <a:pt x="0" y="0"/>
                  </a:moveTo>
                  <a:lnTo>
                    <a:pt x="1223697" y="0"/>
                  </a:lnTo>
                  <a:lnTo>
                    <a:pt x="1223697" y="1107837"/>
                  </a:lnTo>
                  <a:lnTo>
                    <a:pt x="0" y="1107837"/>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359258" y="0"/>
            <a:ext cx="928742" cy="10287000"/>
            <a:chOff x="0" y="0"/>
            <a:chExt cx="244607" cy="2709333"/>
          </a:xfrm>
        </p:grpSpPr>
        <p:sp>
          <p:nvSpPr>
            <p:cNvPr id="6" name="Freeform 6"/>
            <p:cNvSpPr/>
            <p:nvPr/>
          </p:nvSpPr>
          <p:spPr>
            <a:xfrm>
              <a:off x="0" y="0"/>
              <a:ext cx="244607" cy="2709333"/>
            </a:xfrm>
            <a:custGeom>
              <a:avLst/>
              <a:gdLst/>
              <a:ahLst/>
              <a:cxnLst/>
              <a:rect l="l" t="t" r="r" b="b"/>
              <a:pathLst>
                <a:path w="244607" h="2709333">
                  <a:moveTo>
                    <a:pt x="0" y="0"/>
                  </a:moveTo>
                  <a:lnTo>
                    <a:pt x="244607" y="0"/>
                  </a:lnTo>
                  <a:lnTo>
                    <a:pt x="244607"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0" y="0"/>
            <a:ext cx="232762" cy="10287000"/>
            <a:chOff x="0" y="0"/>
            <a:chExt cx="61304" cy="2709333"/>
          </a:xfrm>
        </p:grpSpPr>
        <p:sp>
          <p:nvSpPr>
            <p:cNvPr id="9" name="Freeform 9"/>
            <p:cNvSpPr/>
            <p:nvPr/>
          </p:nvSpPr>
          <p:spPr>
            <a:xfrm>
              <a:off x="0" y="0"/>
              <a:ext cx="61304" cy="2709333"/>
            </a:xfrm>
            <a:custGeom>
              <a:avLst/>
              <a:gdLst/>
              <a:ahLst/>
              <a:cxnLst/>
              <a:rect l="l" t="t" r="r" b="b"/>
              <a:pathLst>
                <a:path w="61304" h="2709333">
                  <a:moveTo>
                    <a:pt x="0" y="0"/>
                  </a:moveTo>
                  <a:lnTo>
                    <a:pt x="61304" y="0"/>
                  </a:lnTo>
                  <a:lnTo>
                    <a:pt x="61304"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11" name="AutoShape 11"/>
          <p:cNvSpPr/>
          <p:nvPr/>
        </p:nvSpPr>
        <p:spPr>
          <a:xfrm>
            <a:off x="17161752" y="-182857"/>
            <a:ext cx="0" cy="4753610"/>
          </a:xfrm>
          <a:prstGeom prst="line">
            <a:avLst/>
          </a:prstGeom>
          <a:ln w="28575" cap="flat">
            <a:solidFill>
              <a:srgbClr val="8C52FF">
                <a:alpha val="29804"/>
              </a:srgbClr>
            </a:solidFill>
            <a:prstDash val="solid"/>
            <a:headEnd type="none" w="sm" len="sm"/>
            <a:tailEnd type="none" w="sm" len="sm"/>
          </a:ln>
        </p:spPr>
      </p:sp>
      <p:sp>
        <p:nvSpPr>
          <p:cNvPr id="12" name="AutoShape 12"/>
          <p:cNvSpPr/>
          <p:nvPr/>
        </p:nvSpPr>
        <p:spPr>
          <a:xfrm>
            <a:off x="430064" y="7910195"/>
            <a:ext cx="0" cy="4753610"/>
          </a:xfrm>
          <a:prstGeom prst="line">
            <a:avLst/>
          </a:prstGeom>
          <a:ln w="28575" cap="flat">
            <a:solidFill>
              <a:srgbClr val="8C52FF">
                <a:alpha val="29804"/>
              </a:srgbClr>
            </a:solidFill>
            <a:prstDash val="solid"/>
            <a:headEnd type="none" w="sm" len="sm"/>
            <a:tailEnd type="none" w="sm" len="sm"/>
          </a:ln>
        </p:spPr>
      </p:sp>
      <p:grpSp>
        <p:nvGrpSpPr>
          <p:cNvPr id="14" name="Group 14"/>
          <p:cNvGrpSpPr/>
          <p:nvPr/>
        </p:nvGrpSpPr>
        <p:grpSpPr>
          <a:xfrm rot="0">
            <a:off x="8866625" y="5105400"/>
            <a:ext cx="5870416" cy="1803399"/>
            <a:chOff x="0" y="0"/>
            <a:chExt cx="7827222" cy="2404532"/>
          </a:xfrm>
        </p:grpSpPr>
        <p:sp>
          <p:nvSpPr>
            <p:cNvPr id="15" name="TextBox 15"/>
            <p:cNvSpPr txBox="1"/>
            <p:nvPr/>
          </p:nvSpPr>
          <p:spPr>
            <a:xfrm>
              <a:off x="0" y="-133350"/>
              <a:ext cx="7827222" cy="1584519"/>
            </a:xfrm>
            <a:prstGeom prst="rect">
              <a:avLst/>
            </a:prstGeom>
          </p:spPr>
          <p:txBody>
            <a:bodyPr lIns="0" tIns="0" rIns="0" bIns="0" rtlCol="0" anchor="t">
              <a:spAutoFit/>
            </a:bodyPr>
            <a:lstStyle/>
            <a:p>
              <a:pPr marL="0" lvl="0" indent="0">
                <a:lnSpc>
                  <a:spcPts val="10000"/>
                </a:lnSpc>
                <a:spcBef>
                  <a:spcPct val="0"/>
                </a:spcBef>
              </a:pPr>
              <a:r>
                <a:rPr lang="en-US" sz="7140" u="none">
                  <a:solidFill>
                    <a:srgbClr val="292828"/>
                  </a:solidFill>
                  <a:ea typeface="思源黑体-粗体 Bold" panose="020B0800000000000000" charset="-122"/>
                </a:rPr>
                <a:t>工作内容概述</a:t>
              </a:r>
              <a:endParaRPr lang="en-US" sz="7140" u="none">
                <a:solidFill>
                  <a:srgbClr val="292828"/>
                </a:solidFill>
                <a:ea typeface="思源黑体-粗体 Bold" panose="020B0800000000000000" charset="-122"/>
              </a:endParaRPr>
            </a:p>
          </p:txBody>
        </p:sp>
        <p:sp>
          <p:nvSpPr>
            <p:cNvPr id="16" name="TextBox 16"/>
            <p:cNvSpPr txBox="1"/>
            <p:nvPr/>
          </p:nvSpPr>
          <p:spPr>
            <a:xfrm>
              <a:off x="0" y="1627478"/>
              <a:ext cx="7225942" cy="777054"/>
            </a:xfrm>
            <a:prstGeom prst="rect">
              <a:avLst/>
            </a:prstGeom>
          </p:spPr>
          <p:txBody>
            <a:bodyPr lIns="0" tIns="0" rIns="0" bIns="0" rtlCol="0" anchor="t">
              <a:spAutoFit/>
            </a:bodyPr>
            <a:lstStyle/>
            <a:p>
              <a:pPr marL="0" lvl="0" indent="0" algn="l">
                <a:lnSpc>
                  <a:spcPts val="4935"/>
                </a:lnSpc>
                <a:spcBef>
                  <a:spcPct val="0"/>
                </a:spcBef>
              </a:pPr>
              <a:r>
                <a:rPr lang="en-US" sz="3525" u="none">
                  <a:solidFill>
                    <a:srgbClr val="292828"/>
                  </a:solidFill>
                  <a:latin typeface="思源黑体-细体" panose="020B0200000000000000" charset="-122"/>
                </a:rPr>
                <a:t>Overview of work content</a:t>
              </a:r>
              <a:endParaRPr lang="en-US" sz="3525" u="none">
                <a:solidFill>
                  <a:srgbClr val="292828"/>
                </a:solidFill>
                <a:latin typeface="思源黑体-细体" panose="020B0200000000000000" charset="-122"/>
              </a:endParaRPr>
            </a:p>
          </p:txBody>
        </p:sp>
      </p:grpSp>
      <p:sp>
        <p:nvSpPr>
          <p:cNvPr id="18" name="Freeform 18"/>
          <p:cNvSpPr/>
          <p:nvPr/>
        </p:nvSpPr>
        <p:spPr>
          <a:xfrm>
            <a:off x="6284595" y="5075555"/>
            <a:ext cx="1962150" cy="1962150"/>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20" name="TextBox 20"/>
          <p:cNvSpPr txBox="1"/>
          <p:nvPr/>
        </p:nvSpPr>
        <p:spPr>
          <a:xfrm>
            <a:off x="6537818" y="5119976"/>
            <a:ext cx="1645792" cy="1691341"/>
          </a:xfrm>
          <a:prstGeom prst="rect">
            <a:avLst/>
          </a:prstGeom>
        </p:spPr>
        <p:txBody>
          <a:bodyPr lIns="0" tIns="0" rIns="0" bIns="0" rtlCol="0" anchor="t">
            <a:spAutoFit/>
          </a:bodyPr>
          <a:lstStyle/>
          <a:p>
            <a:pPr marL="0" lvl="0" indent="0" algn="ctr">
              <a:lnSpc>
                <a:spcPts val="13885"/>
              </a:lnSpc>
              <a:spcBef>
                <a:spcPct val="0"/>
              </a:spcBef>
            </a:pPr>
            <a:r>
              <a:rPr lang="en-US" sz="9920" spc="-605">
                <a:solidFill>
                  <a:srgbClr val="FFFFFF"/>
                </a:solidFill>
                <a:latin typeface="字由点字典黑 75J" panose="00020600040101010101" charset="-122"/>
              </a:rPr>
              <a:t>01</a:t>
            </a:r>
            <a:endParaRPr lang="en-US" sz="9920" spc="-605">
              <a:solidFill>
                <a:srgbClr val="FFFFFF"/>
              </a:solidFill>
              <a:latin typeface="字由点字典黑 75J" panose="00020600040101010101" charset="-122"/>
            </a:endParaRPr>
          </a:p>
        </p:txBody>
      </p:sp>
      <p:sp>
        <p:nvSpPr>
          <p:cNvPr id="21" name="TextBox 21"/>
          <p:cNvSpPr txBox="1"/>
          <p:nvPr/>
        </p:nvSpPr>
        <p:spPr>
          <a:xfrm>
            <a:off x="6227463" y="3225801"/>
            <a:ext cx="4705538" cy="1104449"/>
          </a:xfrm>
          <a:prstGeom prst="rect">
            <a:avLst/>
          </a:prstGeom>
        </p:spPr>
        <p:txBody>
          <a:bodyPr lIns="0" tIns="0" rIns="0" bIns="0" rtlCol="0" anchor="t">
            <a:spAutoFit/>
          </a:bodyPr>
          <a:lstStyle/>
          <a:p>
            <a:pPr marL="0" lvl="0" indent="0" algn="l">
              <a:lnSpc>
                <a:spcPts val="8945"/>
              </a:lnSpc>
              <a:spcBef>
                <a:spcPct val="0"/>
              </a:spcBef>
            </a:pPr>
            <a:r>
              <a:rPr lang="en-US" sz="6390">
                <a:solidFill>
                  <a:srgbClr val="292828"/>
                </a:solidFill>
                <a:latin typeface="字由点字典黑 45J" panose="00020600040101010101" charset="-122"/>
              </a:rPr>
              <a:t>PART ONE</a:t>
            </a:r>
            <a:endParaRPr lang="en-US" sz="6390">
              <a:solidFill>
                <a:srgbClr val="292828"/>
              </a:solidFill>
              <a:latin typeface="字由点字典黑 45J"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6827" y="9492950"/>
            <a:ext cx="18314827" cy="794050"/>
            <a:chOff x="0" y="0"/>
            <a:chExt cx="4823658" cy="209133"/>
          </a:xfrm>
        </p:grpSpPr>
        <p:sp>
          <p:nvSpPr>
            <p:cNvPr id="3" name="Freeform 3"/>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5" name="AutoShape 5"/>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6" name="AutoShape 6"/>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8" name="Group 8"/>
          <p:cNvGrpSpPr/>
          <p:nvPr/>
        </p:nvGrpSpPr>
        <p:grpSpPr>
          <a:xfrm rot="0">
            <a:off x="-665002" y="2738634"/>
            <a:ext cx="17668679" cy="772081"/>
            <a:chOff x="0" y="0"/>
            <a:chExt cx="4653479" cy="203346"/>
          </a:xfrm>
        </p:grpSpPr>
        <p:sp>
          <p:nvSpPr>
            <p:cNvPr id="9" name="Freeform 9"/>
            <p:cNvSpPr/>
            <p:nvPr/>
          </p:nvSpPr>
          <p:spPr>
            <a:xfrm>
              <a:off x="0" y="0"/>
              <a:ext cx="4653479" cy="203346"/>
            </a:xfrm>
            <a:custGeom>
              <a:avLst/>
              <a:gdLst/>
              <a:ahLst/>
              <a:cxnLst/>
              <a:rect l="l" t="t" r="r" b="b"/>
              <a:pathLst>
                <a:path w="4653479" h="203346">
                  <a:moveTo>
                    <a:pt x="0" y="0"/>
                  </a:moveTo>
                  <a:lnTo>
                    <a:pt x="4653479" y="0"/>
                  </a:lnTo>
                  <a:lnTo>
                    <a:pt x="4653479" y="203346"/>
                  </a:lnTo>
                  <a:lnTo>
                    <a:pt x="0" y="203346"/>
                  </a:lnTo>
                  <a:close/>
                </a:path>
              </a:pathLst>
            </a:custGeom>
            <a:gradFill rotWithShape="1">
              <a:gsLst>
                <a:gs pos="0">
                  <a:srgbClr val="8C52FF">
                    <a:alpha val="30000"/>
                  </a:srgbClr>
                </a:gs>
                <a:gs pos="100000">
                  <a:srgbClr val="5CE1E6">
                    <a:alpha val="30000"/>
                  </a:srgbClr>
                </a:gs>
              </a:gsLst>
              <a:lin ang="0"/>
            </a:gra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13" name="Group 13"/>
          <p:cNvGrpSpPr/>
          <p:nvPr/>
        </p:nvGrpSpPr>
        <p:grpSpPr>
          <a:xfrm rot="0">
            <a:off x="1237092" y="3214633"/>
            <a:ext cx="3136415" cy="581380"/>
            <a:chOff x="0" y="0"/>
            <a:chExt cx="4181886" cy="775173"/>
          </a:xfrm>
        </p:grpSpPr>
        <p:grpSp>
          <p:nvGrpSpPr>
            <p:cNvPr id="14" name="Group 14"/>
            <p:cNvGrpSpPr/>
            <p:nvPr/>
          </p:nvGrpSpPr>
          <p:grpSpPr>
            <a:xfrm rot="0">
              <a:off x="0" y="0"/>
              <a:ext cx="4181886" cy="775173"/>
              <a:chOff x="0" y="0"/>
              <a:chExt cx="903970" cy="167564"/>
            </a:xfrm>
          </p:grpSpPr>
          <p:sp>
            <p:nvSpPr>
              <p:cNvPr id="15" name="Freeform 15"/>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17" name="TextBox 17"/>
            <p:cNvSpPr txBox="1"/>
            <p:nvPr/>
          </p:nvSpPr>
          <p:spPr>
            <a:xfrm>
              <a:off x="354566" y="50301"/>
              <a:ext cx="3472755" cy="573270"/>
            </a:xfrm>
            <a:prstGeom prst="rect">
              <a:avLst/>
            </a:prstGeom>
          </p:spPr>
          <p:txBody>
            <a:bodyPr lIns="0" tIns="0" rIns="0" bIns="0" rtlCol="0" anchor="t">
              <a:spAutoFit/>
            </a:bodyPr>
            <a:lstStyle/>
            <a:p>
              <a:pPr algn="ctr">
                <a:lnSpc>
                  <a:spcPts val="3695"/>
                </a:lnSpc>
              </a:pPr>
              <a:r>
                <a:rPr lang="en-US" sz="2640">
                  <a:solidFill>
                    <a:srgbClr val="FFFFFF"/>
                  </a:solidFill>
                  <a:ea typeface="思源黑体-粗体 Bold" panose="020B0800000000000000" charset="-122"/>
                </a:rPr>
                <a:t>工作内容概述</a:t>
              </a:r>
              <a:endParaRPr lang="en-US" sz="2640">
                <a:solidFill>
                  <a:srgbClr val="FFFFFF"/>
                </a:solidFill>
                <a:ea typeface="思源黑体-粗体 Bold" panose="020B0800000000000000" charset="-122"/>
              </a:endParaRPr>
            </a:p>
          </p:txBody>
        </p:sp>
      </p:grpSp>
      <p:sp>
        <p:nvSpPr>
          <p:cNvPr id="18" name="TextBox 18"/>
          <p:cNvSpPr txBox="1"/>
          <p:nvPr/>
        </p:nvSpPr>
        <p:spPr>
          <a:xfrm>
            <a:off x="1237092" y="3939884"/>
            <a:ext cx="4909785" cy="1076960"/>
          </a:xfrm>
          <a:prstGeom prst="rect">
            <a:avLst/>
          </a:prstGeom>
        </p:spPr>
        <p:txBody>
          <a:bodyPr lIns="0" tIns="0" rIns="0" bIns="0" rtlCol="0" anchor="t">
            <a:spAutoFit/>
          </a:bodyPr>
          <a:lstStyle/>
          <a:p>
            <a:pPr algn="just">
              <a:lnSpc>
                <a:spcPts val="2800"/>
              </a:lnSpc>
              <a:spcBef>
                <a:spcPct val="0"/>
              </a:spcBef>
            </a:pPr>
            <a:r>
              <a:rPr lang="zh-CN" altLang="en-US" sz="2000">
                <a:solidFill>
                  <a:srgbClr val="292828"/>
                </a:solidFill>
                <a:ea typeface="思源黑体 2" panose="020B0500000000000000" charset="-122"/>
              </a:rPr>
              <a:t>利用爬虫技术爬取豆瓣中我们所需数据，再将我们得到的数据进行处理，将其可视化，数据分析。</a:t>
            </a:r>
            <a:endParaRPr lang="zh-CN" altLang="en-US" sz="2000">
              <a:solidFill>
                <a:srgbClr val="292828"/>
              </a:solidFill>
              <a:ea typeface="思源黑体 2" panose="020B0500000000000000" charset="-122"/>
            </a:endParaRPr>
          </a:p>
        </p:txBody>
      </p:sp>
      <p:grpSp>
        <p:nvGrpSpPr>
          <p:cNvPr id="20" name="Group 20"/>
          <p:cNvGrpSpPr/>
          <p:nvPr/>
        </p:nvGrpSpPr>
        <p:grpSpPr>
          <a:xfrm rot="0">
            <a:off x="1237092" y="5908293"/>
            <a:ext cx="4909785" cy="1562680"/>
            <a:chOff x="0" y="0"/>
            <a:chExt cx="6546380" cy="2083574"/>
          </a:xfrm>
        </p:grpSpPr>
        <p:pic>
          <p:nvPicPr>
            <p:cNvPr id="21" name="Picture 21"/>
            <p:cNvPicPr>
              <a:picLocks noChangeAspect="1"/>
            </p:cNvPicPr>
            <p:nvPr/>
          </p:nvPicPr>
          <p:blipFill>
            <a:blip r:embed="rId1"/>
            <a:srcRect l="8565" r="8565" b="65007"/>
            <a:stretch>
              <a:fillRect/>
            </a:stretch>
          </p:blipFill>
          <p:spPr>
            <a:xfrm>
              <a:off x="0" y="0"/>
              <a:ext cx="6546380" cy="2083574"/>
            </a:xfrm>
            <a:prstGeom prst="rect">
              <a:avLst/>
            </a:prstGeom>
          </p:spPr>
        </p:pic>
      </p:grpSp>
      <p:grpSp>
        <p:nvGrpSpPr>
          <p:cNvPr id="22" name="Group 22"/>
          <p:cNvGrpSpPr/>
          <p:nvPr/>
        </p:nvGrpSpPr>
        <p:grpSpPr>
          <a:xfrm rot="0">
            <a:off x="456371" y="464531"/>
            <a:ext cx="1681169" cy="951998"/>
            <a:chOff x="0" y="0"/>
            <a:chExt cx="442777" cy="250732"/>
          </a:xfrm>
        </p:grpSpPr>
        <p:sp>
          <p:nvSpPr>
            <p:cNvPr id="23" name="Freeform 2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24" name="TextBox 2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25" name="Group 25"/>
          <p:cNvGrpSpPr/>
          <p:nvPr/>
        </p:nvGrpSpPr>
        <p:grpSpPr>
          <a:xfrm rot="0">
            <a:off x="1228524" y="779779"/>
            <a:ext cx="2857259" cy="877753"/>
            <a:chOff x="0" y="0"/>
            <a:chExt cx="3809678" cy="1170338"/>
          </a:xfrm>
        </p:grpSpPr>
        <p:sp>
          <p:nvSpPr>
            <p:cNvPr id="26" name="TextBox 26"/>
            <p:cNvSpPr txBox="1"/>
            <p:nvPr/>
          </p:nvSpPr>
          <p:spPr>
            <a:xfrm>
              <a:off x="0" y="-57150"/>
              <a:ext cx="3809678" cy="763465"/>
            </a:xfrm>
            <a:prstGeom prst="rect">
              <a:avLst/>
            </a:prstGeom>
          </p:spPr>
          <p:txBody>
            <a:bodyPr lIns="0" tIns="0" rIns="0" bIns="0" rtlCol="0" anchor="t">
              <a:spAutoFit/>
            </a:bodyPr>
            <a:lstStyle/>
            <a:p>
              <a:pPr marL="0" lvl="0" indent="0">
                <a:lnSpc>
                  <a:spcPts val="4865"/>
                </a:lnSpc>
                <a:spcBef>
                  <a:spcPct val="0"/>
                </a:spcBef>
              </a:pPr>
              <a:r>
                <a:rPr lang="en-US" sz="3475" u="none">
                  <a:solidFill>
                    <a:srgbClr val="292828"/>
                  </a:solidFill>
                  <a:ea typeface="思源黑体-粗体 Bold" panose="020B0800000000000000" charset="-122"/>
                </a:rPr>
                <a:t>工作内容概述</a:t>
              </a:r>
              <a:endParaRPr lang="en-US" sz="3475" u="none">
                <a:solidFill>
                  <a:srgbClr val="292828"/>
                </a:solidFill>
                <a:ea typeface="思源黑体-粗体 Bold" panose="020B0800000000000000" charset="-122"/>
              </a:endParaRPr>
            </a:p>
          </p:txBody>
        </p:sp>
        <p:sp>
          <p:nvSpPr>
            <p:cNvPr id="27" name="TextBox 27"/>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u="none">
                  <a:solidFill>
                    <a:srgbClr val="292828"/>
                  </a:solidFill>
                  <a:latin typeface="思源黑体-细体" panose="020B0200000000000000" charset="-122"/>
                </a:rPr>
                <a:t>Overview of work content</a:t>
              </a:r>
              <a:endParaRPr lang="en-US" sz="1715" u="none">
                <a:solidFill>
                  <a:srgbClr val="292828"/>
                </a:solidFill>
                <a:latin typeface="思源黑体-细体" panose="020B0200000000000000" charset="-122"/>
              </a:endParaRPr>
            </a:p>
          </p:txBody>
        </p:sp>
      </p:grpSp>
      <p:pic>
        <p:nvPicPr>
          <p:cNvPr id="28" name="图片 27"/>
          <p:cNvPicPr>
            <a:picLocks noChangeAspect="1"/>
          </p:cNvPicPr>
          <p:nvPr/>
        </p:nvPicPr>
        <p:blipFill>
          <a:blip r:embed="rId2"/>
          <a:stretch>
            <a:fillRect/>
          </a:stretch>
        </p:blipFill>
        <p:spPr>
          <a:xfrm>
            <a:off x="7772400" y="3116580"/>
            <a:ext cx="8799195" cy="4337685"/>
          </a:xfrm>
          <a:prstGeom prst="rect">
            <a:avLst/>
          </a:prstGeom>
        </p:spPr>
      </p:pic>
      <p:sp>
        <p:nvSpPr>
          <p:cNvPr id="30" name="TextBox 18"/>
          <p:cNvSpPr txBox="1"/>
          <p:nvPr>
            <p:custDataLst>
              <p:tags r:id="rId3"/>
            </p:custDataLst>
          </p:nvPr>
        </p:nvSpPr>
        <p:spPr>
          <a:xfrm>
            <a:off x="1363980" y="7715250"/>
            <a:ext cx="15003780" cy="1386205"/>
          </a:xfrm>
          <a:prstGeom prst="rect">
            <a:avLst/>
          </a:prstGeom>
        </p:spPr>
        <p:txBody>
          <a:bodyPr lIns="0" tIns="0" rIns="0" bIns="0" rtlCol="0" anchor="t">
            <a:noAutofit/>
          </a:bodyPr>
          <a:p>
            <a:pPr algn="just">
              <a:lnSpc>
                <a:spcPts val="2800"/>
              </a:lnSpc>
              <a:spcBef>
                <a:spcPct val="0"/>
              </a:spcBef>
            </a:pPr>
            <a:r>
              <a:rPr lang="zh-CN" altLang="en-US" sz="2000">
                <a:solidFill>
                  <a:srgbClr val="292828"/>
                </a:solidFill>
                <a:ea typeface="思源黑体 2" panose="020B0500000000000000" charset="-122"/>
              </a:rPr>
              <a:t>网络爬虫可以在网络中快速抓取海量有用信息，为了对《肖申克的救赎》这部影片中的评论进行爬取，对其评论时间，关键词等进行分析，我们开展了此次项目。</a:t>
            </a:r>
            <a:endParaRPr lang="zh-CN" altLang="en-US" sz="2000">
              <a:solidFill>
                <a:srgbClr val="292828"/>
              </a:solidFill>
              <a:ea typeface="思源黑体 2" panose="020B05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56371" y="464531"/>
            <a:ext cx="1681169" cy="951998"/>
            <a:chOff x="0" y="0"/>
            <a:chExt cx="442777" cy="250732"/>
          </a:xfrm>
        </p:grpSpPr>
        <p:sp>
          <p:nvSpPr>
            <p:cNvPr id="3" name="Freeform 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26827" y="9492950"/>
            <a:ext cx="18314827" cy="794050"/>
            <a:chOff x="0" y="0"/>
            <a:chExt cx="4823658" cy="209133"/>
          </a:xfrm>
        </p:grpSpPr>
        <p:sp>
          <p:nvSpPr>
            <p:cNvPr id="6" name="Freeform 6"/>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11" name="Group 11"/>
          <p:cNvGrpSpPr/>
          <p:nvPr/>
        </p:nvGrpSpPr>
        <p:grpSpPr>
          <a:xfrm rot="0">
            <a:off x="1228524" y="779779"/>
            <a:ext cx="2857259" cy="877753"/>
            <a:chOff x="0" y="0"/>
            <a:chExt cx="3809678" cy="1170338"/>
          </a:xfrm>
        </p:grpSpPr>
        <p:sp>
          <p:nvSpPr>
            <p:cNvPr id="12" name="TextBox 12"/>
            <p:cNvSpPr txBox="1"/>
            <p:nvPr/>
          </p:nvSpPr>
          <p:spPr>
            <a:xfrm>
              <a:off x="0" y="-57150"/>
              <a:ext cx="3809678" cy="763465"/>
            </a:xfrm>
            <a:prstGeom prst="rect">
              <a:avLst/>
            </a:prstGeom>
          </p:spPr>
          <p:txBody>
            <a:bodyPr lIns="0" tIns="0" rIns="0" bIns="0" rtlCol="0" anchor="t">
              <a:spAutoFit/>
            </a:bodyPr>
            <a:lstStyle/>
            <a:p>
              <a:pPr marL="0" lvl="0" indent="0">
                <a:lnSpc>
                  <a:spcPts val="4865"/>
                </a:lnSpc>
                <a:spcBef>
                  <a:spcPct val="0"/>
                </a:spcBef>
              </a:pPr>
              <a:r>
                <a:rPr lang="en-US" sz="3475" u="none">
                  <a:solidFill>
                    <a:srgbClr val="292828"/>
                  </a:solidFill>
                  <a:ea typeface="思源黑体-粗体 Bold" panose="020B0800000000000000" charset="-122"/>
                </a:rPr>
                <a:t>工作内容概述</a:t>
              </a:r>
              <a:endParaRPr lang="en-US" sz="3475" u="none">
                <a:solidFill>
                  <a:srgbClr val="292828"/>
                </a:solidFill>
                <a:ea typeface="思源黑体-粗体 Bold" panose="020B0800000000000000" charset="-122"/>
              </a:endParaRPr>
            </a:p>
          </p:txBody>
        </p:sp>
        <p:sp>
          <p:nvSpPr>
            <p:cNvPr id="13" name="TextBox 13"/>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u="none">
                  <a:solidFill>
                    <a:srgbClr val="292828"/>
                  </a:solidFill>
                  <a:latin typeface="思源黑体-细体" panose="020B0200000000000000" charset="-122"/>
                </a:rPr>
                <a:t>Overview of work content</a:t>
              </a:r>
              <a:endParaRPr lang="en-US" sz="1715" u="none">
                <a:solidFill>
                  <a:srgbClr val="292828"/>
                </a:solidFill>
                <a:latin typeface="思源黑体-细体" panose="020B0200000000000000" charset="-122"/>
              </a:endParaRPr>
            </a:p>
          </p:txBody>
        </p:sp>
      </p:grpSp>
      <p:grpSp>
        <p:nvGrpSpPr>
          <p:cNvPr id="14" name="Group 14"/>
          <p:cNvGrpSpPr/>
          <p:nvPr/>
        </p:nvGrpSpPr>
        <p:grpSpPr>
          <a:xfrm rot="0">
            <a:off x="5958840" y="3414395"/>
            <a:ext cx="11044555" cy="1939290"/>
            <a:chOff x="0" y="0"/>
            <a:chExt cx="2908882" cy="476863"/>
          </a:xfrm>
        </p:grpSpPr>
        <p:sp>
          <p:nvSpPr>
            <p:cNvPr id="15" name="Freeform 15"/>
            <p:cNvSpPr/>
            <p:nvPr/>
          </p:nvSpPr>
          <p:spPr>
            <a:xfrm>
              <a:off x="0" y="0"/>
              <a:ext cx="2908882" cy="476863"/>
            </a:xfrm>
            <a:custGeom>
              <a:avLst/>
              <a:gdLst/>
              <a:ahLst/>
              <a:cxnLst/>
              <a:rect l="l" t="t" r="r" b="b"/>
              <a:pathLst>
                <a:path w="2908882" h="476863">
                  <a:moveTo>
                    <a:pt x="0" y="0"/>
                  </a:moveTo>
                  <a:lnTo>
                    <a:pt x="2908882" y="0"/>
                  </a:lnTo>
                  <a:lnTo>
                    <a:pt x="2908882" y="476863"/>
                  </a:lnTo>
                  <a:lnTo>
                    <a:pt x="0" y="476863"/>
                  </a:lnTo>
                  <a:close/>
                </a:path>
              </a:pathLst>
            </a:custGeom>
            <a:gradFill rotWithShape="1">
              <a:gsLst>
                <a:gs pos="0">
                  <a:srgbClr val="8C52FF">
                    <a:alpha val="30000"/>
                  </a:srgbClr>
                </a:gs>
                <a:gs pos="100000">
                  <a:srgbClr val="5CE1E6">
                    <a:alpha val="30000"/>
                  </a:srgbClr>
                </a:gs>
              </a:gsLst>
              <a:lin ang="0"/>
            </a:gra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5959016" y="6638249"/>
            <a:ext cx="11044661" cy="1810588"/>
            <a:chOff x="0" y="0"/>
            <a:chExt cx="2908882" cy="476863"/>
          </a:xfrm>
        </p:grpSpPr>
        <p:sp>
          <p:nvSpPr>
            <p:cNvPr id="18" name="Freeform 18"/>
            <p:cNvSpPr/>
            <p:nvPr/>
          </p:nvSpPr>
          <p:spPr>
            <a:xfrm>
              <a:off x="0" y="0"/>
              <a:ext cx="2908882" cy="476863"/>
            </a:xfrm>
            <a:custGeom>
              <a:avLst/>
              <a:gdLst/>
              <a:ahLst/>
              <a:cxnLst/>
              <a:rect l="l" t="t" r="r" b="b"/>
              <a:pathLst>
                <a:path w="2908882" h="476863">
                  <a:moveTo>
                    <a:pt x="0" y="0"/>
                  </a:moveTo>
                  <a:lnTo>
                    <a:pt x="2908882" y="0"/>
                  </a:lnTo>
                  <a:lnTo>
                    <a:pt x="2908882" y="476863"/>
                  </a:lnTo>
                  <a:lnTo>
                    <a:pt x="0" y="476863"/>
                  </a:lnTo>
                  <a:close/>
                </a:path>
              </a:pathLst>
            </a:custGeom>
            <a:gradFill rotWithShape="1">
              <a:gsLst>
                <a:gs pos="0">
                  <a:srgbClr val="8C52FF">
                    <a:alpha val="30000"/>
                  </a:srgbClr>
                </a:gs>
                <a:gs pos="100000">
                  <a:srgbClr val="5CE1E6">
                    <a:alpha val="30000"/>
                  </a:srgbClr>
                </a:gs>
              </a:gsLst>
              <a:lin ang="0"/>
            </a:gradFill>
          </p:spPr>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28" name="Group 28"/>
          <p:cNvGrpSpPr/>
          <p:nvPr/>
        </p:nvGrpSpPr>
        <p:grpSpPr>
          <a:xfrm rot="0">
            <a:off x="7506338" y="2439022"/>
            <a:ext cx="3136415" cy="581380"/>
            <a:chOff x="0" y="0"/>
            <a:chExt cx="4181886" cy="775173"/>
          </a:xfrm>
        </p:grpSpPr>
        <p:grpSp>
          <p:nvGrpSpPr>
            <p:cNvPr id="29" name="Group 29"/>
            <p:cNvGrpSpPr/>
            <p:nvPr/>
          </p:nvGrpSpPr>
          <p:grpSpPr>
            <a:xfrm rot="0">
              <a:off x="0" y="0"/>
              <a:ext cx="4181886" cy="775173"/>
              <a:chOff x="0" y="0"/>
              <a:chExt cx="903970" cy="167564"/>
            </a:xfrm>
          </p:grpSpPr>
          <p:sp>
            <p:nvSpPr>
              <p:cNvPr id="30" name="Freeform 30"/>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31" name="TextBox 31"/>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354566" y="50301"/>
              <a:ext cx="3472755" cy="631613"/>
            </a:xfrm>
            <a:prstGeom prst="rect">
              <a:avLst/>
            </a:prstGeom>
          </p:spPr>
          <p:txBody>
            <a:bodyPr lIns="0" tIns="0" rIns="0" bIns="0" rtlCol="0" anchor="t">
              <a:spAutoFit/>
            </a:bodyPr>
            <a:lstStyle/>
            <a:p>
              <a:pPr algn="ctr">
                <a:lnSpc>
                  <a:spcPts val="3695"/>
                </a:lnSpc>
              </a:pPr>
              <a:r>
                <a:rPr lang="zh-CN" altLang="en-US" sz="2640">
                  <a:solidFill>
                    <a:srgbClr val="FFFFFF"/>
                  </a:solidFill>
                  <a:ea typeface="思源黑体-粗体 Bold" panose="020B0800000000000000" charset="-122"/>
                </a:rPr>
                <a:t>团队成员分工</a:t>
              </a:r>
              <a:endParaRPr lang="zh-CN" altLang="en-US" sz="2640">
                <a:solidFill>
                  <a:srgbClr val="FFFFFF"/>
                </a:solidFill>
                <a:ea typeface="思源黑体-粗体 Bold" panose="020B0800000000000000" charset="-122"/>
              </a:endParaRPr>
            </a:p>
          </p:txBody>
        </p:sp>
      </p:grpSp>
      <p:sp>
        <p:nvSpPr>
          <p:cNvPr id="33" name="TextBox 33"/>
          <p:cNvSpPr txBox="1"/>
          <p:nvPr/>
        </p:nvSpPr>
        <p:spPr>
          <a:xfrm>
            <a:off x="7696200" y="3719195"/>
            <a:ext cx="9011920" cy="607695"/>
          </a:xfrm>
          <a:prstGeom prst="rect">
            <a:avLst/>
          </a:prstGeom>
        </p:spPr>
        <p:txBody>
          <a:bodyPr lIns="0" tIns="0" rIns="0" bIns="0" rtlCol="0" anchor="t">
            <a:noAutofit/>
          </a:bodyPr>
          <a:lstStyle/>
          <a:p>
            <a:pPr algn="just">
              <a:lnSpc>
                <a:spcPts val="2800"/>
              </a:lnSpc>
              <a:spcBef>
                <a:spcPct val="0"/>
              </a:spcBef>
            </a:pPr>
            <a:r>
              <a:rPr lang="zh-CN" altLang="en-US" sz="3200">
                <a:solidFill>
                  <a:srgbClr val="292828"/>
                </a:solidFill>
                <a:ea typeface="思源黑体 2" panose="020B0500000000000000" charset="-122"/>
              </a:rPr>
              <a:t>数据爬取：程功盛 王耀宇</a:t>
            </a:r>
            <a:endParaRPr lang="zh-CN" altLang="en-US" sz="3200">
              <a:solidFill>
                <a:srgbClr val="292828"/>
              </a:solidFill>
              <a:ea typeface="思源黑体 2" panose="020B0500000000000000" charset="-122"/>
            </a:endParaRPr>
          </a:p>
          <a:p>
            <a:pPr algn="just">
              <a:lnSpc>
                <a:spcPts val="2800"/>
              </a:lnSpc>
              <a:spcBef>
                <a:spcPct val="0"/>
              </a:spcBef>
            </a:pPr>
            <a:endParaRPr lang="zh-CN" altLang="en-US" sz="3200">
              <a:solidFill>
                <a:srgbClr val="292828"/>
              </a:solidFill>
              <a:ea typeface="思源黑体 2" panose="020B0500000000000000" charset="-122"/>
            </a:endParaRPr>
          </a:p>
          <a:p>
            <a:pPr algn="just">
              <a:lnSpc>
                <a:spcPts val="2800"/>
              </a:lnSpc>
              <a:spcBef>
                <a:spcPct val="0"/>
              </a:spcBef>
            </a:pPr>
            <a:endParaRPr lang="zh-CN" altLang="en-US" sz="3200">
              <a:solidFill>
                <a:srgbClr val="292828"/>
              </a:solidFill>
              <a:ea typeface="思源黑体 2" panose="020B0500000000000000" charset="-122"/>
            </a:endParaRPr>
          </a:p>
        </p:txBody>
      </p:sp>
      <p:pic>
        <p:nvPicPr>
          <p:cNvPr id="34" name="图片 33"/>
          <p:cNvPicPr>
            <a:picLocks noChangeAspect="1"/>
          </p:cNvPicPr>
          <p:nvPr/>
        </p:nvPicPr>
        <p:blipFill>
          <a:blip r:embed="rId1"/>
          <a:stretch>
            <a:fillRect/>
          </a:stretch>
        </p:blipFill>
        <p:spPr>
          <a:xfrm>
            <a:off x="533400" y="1857375"/>
            <a:ext cx="5743575" cy="7863205"/>
          </a:xfrm>
          <a:prstGeom prst="rect">
            <a:avLst/>
          </a:prstGeom>
        </p:spPr>
      </p:pic>
      <p:sp>
        <p:nvSpPr>
          <p:cNvPr id="26" name="TextBox 33"/>
          <p:cNvSpPr txBox="1"/>
          <p:nvPr>
            <p:custDataLst>
              <p:tags r:id="rId2"/>
            </p:custDataLst>
          </p:nvPr>
        </p:nvSpPr>
        <p:spPr>
          <a:xfrm>
            <a:off x="7772400" y="6917055"/>
            <a:ext cx="4991735" cy="717550"/>
          </a:xfrm>
          <a:prstGeom prst="rect">
            <a:avLst/>
          </a:prstGeom>
        </p:spPr>
        <p:txBody>
          <a:bodyPr lIns="0" tIns="0" rIns="0" bIns="0" rtlCol="0" anchor="t">
            <a:noAutofit/>
          </a:bodyPr>
          <a:p>
            <a:pPr algn="just">
              <a:lnSpc>
                <a:spcPts val="2800"/>
              </a:lnSpc>
              <a:spcBef>
                <a:spcPct val="0"/>
              </a:spcBef>
            </a:pPr>
            <a:r>
              <a:rPr lang="zh-CN" altLang="en-US" sz="3200">
                <a:solidFill>
                  <a:srgbClr val="292828"/>
                </a:solidFill>
                <a:ea typeface="思源黑体 2" panose="020B0500000000000000" charset="-122"/>
              </a:rPr>
              <a:t>数据可视化：黄奔 程功盛</a:t>
            </a:r>
            <a:endParaRPr lang="zh-CN" altLang="en-US" sz="3200">
              <a:solidFill>
                <a:srgbClr val="292828"/>
              </a:solidFill>
              <a:ea typeface="思源黑体 2" panose="020B0500000000000000" charset="-122"/>
            </a:endParaRPr>
          </a:p>
          <a:p>
            <a:pPr algn="just">
              <a:lnSpc>
                <a:spcPts val="2800"/>
              </a:lnSpc>
              <a:spcBef>
                <a:spcPct val="0"/>
              </a:spcBef>
            </a:pPr>
            <a:endParaRPr lang="zh-CN" altLang="en-US" sz="3200">
              <a:solidFill>
                <a:srgbClr val="292828"/>
              </a:solidFill>
              <a:ea typeface="思源黑体 2" panose="020B0500000000000000" charset="-122"/>
            </a:endParaRPr>
          </a:p>
          <a:p>
            <a:pPr algn="just">
              <a:lnSpc>
                <a:spcPts val="2800"/>
              </a:lnSpc>
              <a:spcBef>
                <a:spcPct val="0"/>
              </a:spcBef>
            </a:pPr>
            <a:endParaRPr lang="zh-CN" altLang="en-US" sz="3200">
              <a:solidFill>
                <a:srgbClr val="292828"/>
              </a:solidFill>
              <a:ea typeface="思源黑体 2" panose="020B0500000000000000" charset="-122"/>
            </a:endParaRPr>
          </a:p>
        </p:txBody>
      </p:sp>
      <p:sp>
        <p:nvSpPr>
          <p:cNvPr id="27" name="TextBox 33"/>
          <p:cNvSpPr txBox="1"/>
          <p:nvPr>
            <p:custDataLst>
              <p:tags r:id="rId3"/>
            </p:custDataLst>
          </p:nvPr>
        </p:nvSpPr>
        <p:spPr>
          <a:xfrm>
            <a:off x="7700010" y="4451350"/>
            <a:ext cx="4837430" cy="688975"/>
          </a:xfrm>
          <a:prstGeom prst="rect">
            <a:avLst/>
          </a:prstGeom>
        </p:spPr>
        <p:txBody>
          <a:bodyPr lIns="0" tIns="0" rIns="0" bIns="0" rtlCol="0" anchor="t">
            <a:noAutofit/>
          </a:bodyPr>
          <a:p>
            <a:pPr algn="just">
              <a:lnSpc>
                <a:spcPts val="2800"/>
              </a:lnSpc>
              <a:spcBef>
                <a:spcPct val="0"/>
              </a:spcBef>
            </a:pPr>
            <a:r>
              <a:rPr lang="zh-CN" altLang="en-US" sz="3200">
                <a:solidFill>
                  <a:srgbClr val="292828"/>
                </a:solidFill>
                <a:ea typeface="思源黑体 2" panose="020B0500000000000000" charset="-122"/>
              </a:rPr>
              <a:t>数据分析：夏雪 徐厚华</a:t>
            </a:r>
            <a:endParaRPr lang="zh-CN" altLang="en-US" sz="3200">
              <a:solidFill>
                <a:srgbClr val="292828"/>
              </a:solidFill>
              <a:ea typeface="思源黑体 2" panose="020B0500000000000000" charset="-122"/>
            </a:endParaRPr>
          </a:p>
          <a:p>
            <a:pPr algn="just">
              <a:lnSpc>
                <a:spcPts val="2800"/>
              </a:lnSpc>
              <a:spcBef>
                <a:spcPct val="0"/>
              </a:spcBef>
            </a:pPr>
            <a:endParaRPr lang="zh-CN" altLang="en-US" sz="3200">
              <a:solidFill>
                <a:srgbClr val="292828"/>
              </a:solidFill>
              <a:ea typeface="思源黑体 2" panose="020B0500000000000000" charset="-122"/>
            </a:endParaRPr>
          </a:p>
          <a:p>
            <a:pPr algn="just">
              <a:lnSpc>
                <a:spcPts val="2800"/>
              </a:lnSpc>
              <a:spcBef>
                <a:spcPct val="0"/>
              </a:spcBef>
            </a:pPr>
            <a:endParaRPr lang="zh-CN" altLang="en-US" sz="3200">
              <a:solidFill>
                <a:srgbClr val="292828"/>
              </a:solidFill>
              <a:ea typeface="思源黑体 2" panose="020B0500000000000000" charset="-122"/>
            </a:endParaRPr>
          </a:p>
        </p:txBody>
      </p:sp>
      <p:sp>
        <p:nvSpPr>
          <p:cNvPr id="35" name="TextBox 33"/>
          <p:cNvSpPr txBox="1"/>
          <p:nvPr>
            <p:custDataLst>
              <p:tags r:id="rId4"/>
            </p:custDataLst>
          </p:nvPr>
        </p:nvSpPr>
        <p:spPr>
          <a:xfrm>
            <a:off x="7825740" y="7634605"/>
            <a:ext cx="4903470" cy="361315"/>
          </a:xfrm>
          <a:prstGeom prst="rect">
            <a:avLst/>
          </a:prstGeom>
        </p:spPr>
        <p:txBody>
          <a:bodyPr lIns="0" tIns="0" rIns="0" bIns="0" rtlCol="0" anchor="t">
            <a:noAutofit/>
          </a:bodyPr>
          <a:p>
            <a:pPr algn="just">
              <a:lnSpc>
                <a:spcPts val="2800"/>
              </a:lnSpc>
              <a:spcBef>
                <a:spcPct val="0"/>
              </a:spcBef>
            </a:pPr>
            <a:r>
              <a:rPr lang="en-US" altLang="zh-CN" sz="3200">
                <a:solidFill>
                  <a:srgbClr val="292828"/>
                </a:solidFill>
                <a:ea typeface="思源黑体 2" panose="020B0500000000000000" charset="-122"/>
              </a:rPr>
              <a:t>PPT</a:t>
            </a:r>
            <a:r>
              <a:rPr lang="zh-CN" altLang="en-US" sz="3200">
                <a:solidFill>
                  <a:srgbClr val="292828"/>
                </a:solidFill>
                <a:ea typeface="思源黑体 2" panose="020B0500000000000000" charset="-122"/>
              </a:rPr>
              <a:t>：夏雪</a:t>
            </a:r>
            <a:endParaRPr lang="zh-CN" altLang="en-US" sz="3200">
              <a:solidFill>
                <a:srgbClr val="292828"/>
              </a:solidFill>
              <a:ea typeface="思源黑体 2" panose="020B0500000000000000" charset="-122"/>
            </a:endParaRPr>
          </a:p>
          <a:p>
            <a:pPr algn="just">
              <a:lnSpc>
                <a:spcPts val="2800"/>
              </a:lnSpc>
              <a:spcBef>
                <a:spcPct val="0"/>
              </a:spcBef>
            </a:pPr>
            <a:endParaRPr lang="zh-CN" altLang="en-US" sz="3200">
              <a:solidFill>
                <a:srgbClr val="292828"/>
              </a:solidFill>
              <a:ea typeface="思源黑体 2" panose="020B05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690810" y="1941735"/>
            <a:ext cx="4646223" cy="4206317"/>
            <a:chOff x="0" y="0"/>
            <a:chExt cx="1223697" cy="1107837"/>
          </a:xfrm>
        </p:grpSpPr>
        <p:sp>
          <p:nvSpPr>
            <p:cNvPr id="3" name="Freeform 3"/>
            <p:cNvSpPr/>
            <p:nvPr/>
          </p:nvSpPr>
          <p:spPr>
            <a:xfrm>
              <a:off x="0" y="0"/>
              <a:ext cx="1223697" cy="1107837"/>
            </a:xfrm>
            <a:custGeom>
              <a:avLst/>
              <a:gdLst/>
              <a:ahLst/>
              <a:cxnLst/>
              <a:rect l="l" t="t" r="r" b="b"/>
              <a:pathLst>
                <a:path w="1223697" h="1107837">
                  <a:moveTo>
                    <a:pt x="0" y="0"/>
                  </a:moveTo>
                  <a:lnTo>
                    <a:pt x="1223697" y="0"/>
                  </a:lnTo>
                  <a:lnTo>
                    <a:pt x="1223697" y="1107837"/>
                  </a:lnTo>
                  <a:lnTo>
                    <a:pt x="0" y="1107837"/>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359258" y="0"/>
            <a:ext cx="928742" cy="10287000"/>
            <a:chOff x="0" y="0"/>
            <a:chExt cx="244607" cy="2709333"/>
          </a:xfrm>
        </p:grpSpPr>
        <p:sp>
          <p:nvSpPr>
            <p:cNvPr id="6" name="Freeform 6"/>
            <p:cNvSpPr/>
            <p:nvPr/>
          </p:nvSpPr>
          <p:spPr>
            <a:xfrm>
              <a:off x="0" y="0"/>
              <a:ext cx="244607" cy="2709333"/>
            </a:xfrm>
            <a:custGeom>
              <a:avLst/>
              <a:gdLst/>
              <a:ahLst/>
              <a:cxnLst/>
              <a:rect l="l" t="t" r="r" b="b"/>
              <a:pathLst>
                <a:path w="244607" h="2709333">
                  <a:moveTo>
                    <a:pt x="0" y="0"/>
                  </a:moveTo>
                  <a:lnTo>
                    <a:pt x="244607" y="0"/>
                  </a:lnTo>
                  <a:lnTo>
                    <a:pt x="244607"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0" y="0"/>
            <a:ext cx="232762" cy="10287000"/>
            <a:chOff x="0" y="0"/>
            <a:chExt cx="61304" cy="2709333"/>
          </a:xfrm>
        </p:grpSpPr>
        <p:sp>
          <p:nvSpPr>
            <p:cNvPr id="9" name="Freeform 9"/>
            <p:cNvSpPr/>
            <p:nvPr/>
          </p:nvSpPr>
          <p:spPr>
            <a:xfrm>
              <a:off x="0" y="0"/>
              <a:ext cx="61304" cy="2709333"/>
            </a:xfrm>
            <a:custGeom>
              <a:avLst/>
              <a:gdLst/>
              <a:ahLst/>
              <a:cxnLst/>
              <a:rect l="l" t="t" r="r" b="b"/>
              <a:pathLst>
                <a:path w="61304" h="2709333">
                  <a:moveTo>
                    <a:pt x="0" y="0"/>
                  </a:moveTo>
                  <a:lnTo>
                    <a:pt x="61304" y="0"/>
                  </a:lnTo>
                  <a:lnTo>
                    <a:pt x="61304" y="2709333"/>
                  </a:lnTo>
                  <a:lnTo>
                    <a:pt x="0" y="2709333"/>
                  </a:lnTo>
                  <a:close/>
                </a:path>
              </a:pathLst>
            </a:custGeom>
            <a:gradFill rotWithShape="1">
              <a:gsLst>
                <a:gs pos="0">
                  <a:srgbClr val="8C52FF">
                    <a:alpha val="30000"/>
                  </a:srgbClr>
                </a:gs>
                <a:gs pos="100000">
                  <a:srgbClr val="5CE1E6">
                    <a:alpha val="30000"/>
                  </a:srgbClr>
                </a:gs>
              </a:gsLst>
              <a:lin ang="0"/>
            </a:gra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11" name="AutoShape 11"/>
          <p:cNvSpPr/>
          <p:nvPr/>
        </p:nvSpPr>
        <p:spPr>
          <a:xfrm>
            <a:off x="17161752" y="-182857"/>
            <a:ext cx="0" cy="4753610"/>
          </a:xfrm>
          <a:prstGeom prst="line">
            <a:avLst/>
          </a:prstGeom>
          <a:ln w="28575" cap="flat">
            <a:solidFill>
              <a:srgbClr val="8C52FF">
                <a:alpha val="29804"/>
              </a:srgbClr>
            </a:solidFill>
            <a:prstDash val="solid"/>
            <a:headEnd type="none" w="sm" len="sm"/>
            <a:tailEnd type="none" w="sm" len="sm"/>
          </a:ln>
        </p:spPr>
      </p:sp>
      <p:sp>
        <p:nvSpPr>
          <p:cNvPr id="12" name="AutoShape 12"/>
          <p:cNvSpPr/>
          <p:nvPr/>
        </p:nvSpPr>
        <p:spPr>
          <a:xfrm>
            <a:off x="430064" y="7910195"/>
            <a:ext cx="0" cy="4753610"/>
          </a:xfrm>
          <a:prstGeom prst="line">
            <a:avLst/>
          </a:prstGeom>
          <a:ln w="28575" cap="flat">
            <a:solidFill>
              <a:srgbClr val="8C52FF">
                <a:alpha val="29804"/>
              </a:srgbClr>
            </a:solidFill>
            <a:prstDash val="solid"/>
            <a:headEnd type="none" w="sm" len="sm"/>
            <a:tailEnd type="none" w="sm" len="sm"/>
          </a:ln>
        </p:spPr>
      </p:sp>
      <p:grpSp>
        <p:nvGrpSpPr>
          <p:cNvPr id="14" name="Group 14"/>
          <p:cNvGrpSpPr/>
          <p:nvPr/>
        </p:nvGrpSpPr>
        <p:grpSpPr>
          <a:xfrm rot="0">
            <a:off x="8866625" y="5005387"/>
            <a:ext cx="5870416" cy="1903412"/>
            <a:chOff x="0" y="-133350"/>
            <a:chExt cx="7827222" cy="2537882"/>
          </a:xfrm>
        </p:grpSpPr>
        <p:sp>
          <p:nvSpPr>
            <p:cNvPr id="15" name="TextBox 15"/>
            <p:cNvSpPr txBox="1"/>
            <p:nvPr/>
          </p:nvSpPr>
          <p:spPr>
            <a:xfrm>
              <a:off x="0" y="-133350"/>
              <a:ext cx="7827222" cy="1709420"/>
            </a:xfrm>
            <a:prstGeom prst="rect">
              <a:avLst/>
            </a:prstGeom>
          </p:spPr>
          <p:txBody>
            <a:bodyPr lIns="0" tIns="0" rIns="0" bIns="0" rtlCol="0" anchor="t">
              <a:spAutoFit/>
            </a:bodyPr>
            <a:lstStyle/>
            <a:p>
              <a:pPr marL="0" lvl="0" indent="0">
                <a:lnSpc>
                  <a:spcPts val="10000"/>
                </a:lnSpc>
                <a:spcBef>
                  <a:spcPct val="0"/>
                </a:spcBef>
              </a:pPr>
              <a:r>
                <a:rPr lang="zh-CN" altLang="en-US" sz="7140">
                  <a:solidFill>
                    <a:srgbClr val="292828"/>
                  </a:solidFill>
                  <a:ea typeface="思源黑体-粗体 Bold" panose="020B0800000000000000" charset="-122"/>
                </a:rPr>
                <a:t>数据分析过程</a:t>
              </a:r>
              <a:endParaRPr lang="zh-CN" altLang="en-US" sz="7140">
                <a:solidFill>
                  <a:srgbClr val="292828"/>
                </a:solidFill>
                <a:ea typeface="思源黑体-粗体 Bold" panose="020B0800000000000000" charset="-122"/>
              </a:endParaRPr>
            </a:p>
          </p:txBody>
        </p:sp>
        <p:sp>
          <p:nvSpPr>
            <p:cNvPr id="16" name="TextBox 16"/>
            <p:cNvSpPr txBox="1"/>
            <p:nvPr/>
          </p:nvSpPr>
          <p:spPr>
            <a:xfrm>
              <a:off x="0" y="1627478"/>
              <a:ext cx="7225942" cy="777054"/>
            </a:xfrm>
            <a:prstGeom prst="rect">
              <a:avLst/>
            </a:prstGeom>
          </p:spPr>
          <p:txBody>
            <a:bodyPr lIns="0" tIns="0" rIns="0" bIns="0" rtlCol="0" anchor="t">
              <a:spAutoFit/>
            </a:bodyPr>
            <a:lstStyle/>
            <a:p>
              <a:pPr marL="0" lvl="0" indent="0" algn="l">
                <a:lnSpc>
                  <a:spcPts val="4935"/>
                </a:lnSpc>
                <a:spcBef>
                  <a:spcPct val="0"/>
                </a:spcBef>
              </a:pPr>
              <a:r>
                <a:rPr lang="en-US" sz="3525">
                  <a:solidFill>
                    <a:srgbClr val="292828"/>
                  </a:solidFill>
                  <a:latin typeface="思源黑体-细体" panose="020B0200000000000000" charset="-122"/>
                </a:rPr>
                <a:t>Next work direction</a:t>
              </a:r>
              <a:endParaRPr lang="en-US" sz="3525">
                <a:solidFill>
                  <a:srgbClr val="292828"/>
                </a:solidFill>
                <a:latin typeface="思源黑体-细体" panose="020B0200000000000000" charset="-122"/>
              </a:endParaRPr>
            </a:p>
          </p:txBody>
        </p:sp>
      </p:grpSp>
      <p:sp>
        <p:nvSpPr>
          <p:cNvPr id="18" name="Freeform 18"/>
          <p:cNvSpPr/>
          <p:nvPr/>
        </p:nvSpPr>
        <p:spPr>
          <a:xfrm>
            <a:off x="6284595" y="5075555"/>
            <a:ext cx="1962150" cy="1962150"/>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20" name="TextBox 20"/>
          <p:cNvSpPr txBox="1"/>
          <p:nvPr/>
        </p:nvSpPr>
        <p:spPr>
          <a:xfrm>
            <a:off x="6423798" y="5119976"/>
            <a:ext cx="1645792" cy="1780540"/>
          </a:xfrm>
          <a:prstGeom prst="rect">
            <a:avLst/>
          </a:prstGeom>
        </p:spPr>
        <p:txBody>
          <a:bodyPr lIns="0" tIns="0" rIns="0" bIns="0" rtlCol="0" anchor="t">
            <a:spAutoFit/>
          </a:bodyPr>
          <a:lstStyle/>
          <a:p>
            <a:pPr marL="0" lvl="0" indent="0" algn="ctr">
              <a:lnSpc>
                <a:spcPts val="13885"/>
              </a:lnSpc>
              <a:spcBef>
                <a:spcPct val="0"/>
              </a:spcBef>
            </a:pPr>
            <a:r>
              <a:rPr lang="en-US" sz="9920" spc="-605">
                <a:solidFill>
                  <a:srgbClr val="FFFFFF"/>
                </a:solidFill>
                <a:latin typeface="字由点字典黑 75J" panose="00020600040101010101" charset="-122"/>
              </a:rPr>
              <a:t>02</a:t>
            </a:r>
            <a:endParaRPr lang="en-US" sz="9920" spc="-605">
              <a:solidFill>
                <a:srgbClr val="FFFFFF"/>
              </a:solidFill>
              <a:latin typeface="字由点字典黑 75J" panose="00020600040101010101" charset="-122"/>
            </a:endParaRPr>
          </a:p>
        </p:txBody>
      </p:sp>
      <p:sp>
        <p:nvSpPr>
          <p:cNvPr id="21" name="TextBox 21"/>
          <p:cNvSpPr txBox="1"/>
          <p:nvPr/>
        </p:nvSpPr>
        <p:spPr>
          <a:xfrm>
            <a:off x="6227463" y="3225801"/>
            <a:ext cx="5691168" cy="1146810"/>
          </a:xfrm>
          <a:prstGeom prst="rect">
            <a:avLst/>
          </a:prstGeom>
        </p:spPr>
        <p:txBody>
          <a:bodyPr lIns="0" tIns="0" rIns="0" bIns="0" rtlCol="0" anchor="t">
            <a:spAutoFit/>
          </a:bodyPr>
          <a:lstStyle/>
          <a:p>
            <a:pPr marL="0" lvl="0" indent="0" algn="l">
              <a:lnSpc>
                <a:spcPts val="8945"/>
              </a:lnSpc>
              <a:spcBef>
                <a:spcPct val="0"/>
              </a:spcBef>
            </a:pPr>
            <a:r>
              <a:rPr lang="en-US" sz="6390">
                <a:solidFill>
                  <a:srgbClr val="292828"/>
                </a:solidFill>
                <a:latin typeface="字由点字典黑 45J" panose="00020600040101010101" charset="-122"/>
              </a:rPr>
              <a:t>PART TOW</a:t>
            </a:r>
            <a:endParaRPr lang="en-US" sz="6390">
              <a:solidFill>
                <a:srgbClr val="292828"/>
              </a:solidFill>
              <a:latin typeface="字由点字典黑 45J" panose="0002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56371" y="464531"/>
            <a:ext cx="1681169" cy="951998"/>
            <a:chOff x="0" y="0"/>
            <a:chExt cx="442777" cy="250732"/>
          </a:xfrm>
        </p:grpSpPr>
        <p:sp>
          <p:nvSpPr>
            <p:cNvPr id="3" name="Freeform 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26827" y="9492950"/>
            <a:ext cx="18314827" cy="794050"/>
            <a:chOff x="0" y="0"/>
            <a:chExt cx="4823658" cy="209133"/>
          </a:xfrm>
        </p:grpSpPr>
        <p:sp>
          <p:nvSpPr>
            <p:cNvPr id="6" name="Freeform 6"/>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10" name="Group 10"/>
          <p:cNvGrpSpPr/>
          <p:nvPr/>
        </p:nvGrpSpPr>
        <p:grpSpPr>
          <a:xfrm rot="0">
            <a:off x="7042909" y="3066499"/>
            <a:ext cx="4202182" cy="4202182"/>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8C52FF">
                    <a:alpha val="30000"/>
                  </a:srgbClr>
                </a:gs>
                <a:gs pos="100000">
                  <a:srgbClr val="5CE1E6">
                    <a:alpha val="3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1228524" y="736917"/>
            <a:ext cx="2857259" cy="920615"/>
            <a:chOff x="0" y="-57150"/>
            <a:chExt cx="3809678" cy="1227488"/>
          </a:xfrm>
        </p:grpSpPr>
        <p:sp>
          <p:nvSpPr>
            <p:cNvPr id="15" name="TextBox 15"/>
            <p:cNvSpPr txBox="1"/>
            <p:nvPr/>
          </p:nvSpPr>
          <p:spPr>
            <a:xfrm>
              <a:off x="0" y="-57150"/>
              <a:ext cx="3809678" cy="831427"/>
            </a:xfrm>
            <a:prstGeom prst="rect">
              <a:avLst/>
            </a:prstGeom>
          </p:spPr>
          <p:txBody>
            <a:bodyPr lIns="0" tIns="0" rIns="0" bIns="0" rtlCol="0" anchor="t">
              <a:spAutoFit/>
            </a:bodyPr>
            <a:lstStyle/>
            <a:p>
              <a:pPr marL="0" lvl="0" indent="0">
                <a:lnSpc>
                  <a:spcPts val="4865"/>
                </a:lnSpc>
                <a:spcBef>
                  <a:spcPct val="0"/>
                </a:spcBef>
              </a:pPr>
              <a:r>
                <a:rPr lang="zh-CN" altLang="en-US" sz="3475">
                  <a:solidFill>
                    <a:srgbClr val="292828"/>
                  </a:solidFill>
                  <a:ea typeface="思源黑体-粗体 Bold" panose="020B0800000000000000" charset="-122"/>
                </a:rPr>
                <a:t>数据分析过程</a:t>
              </a:r>
              <a:endParaRPr lang="zh-CN" altLang="en-US" sz="3475">
                <a:solidFill>
                  <a:srgbClr val="292828"/>
                </a:solidFill>
                <a:ea typeface="思源黑体-粗体 Bold" panose="020B0800000000000000" charset="-122"/>
              </a:endParaRPr>
            </a:p>
          </p:txBody>
        </p:sp>
        <p:sp>
          <p:nvSpPr>
            <p:cNvPr id="16" name="TextBox 16"/>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a:solidFill>
                    <a:srgbClr val="292828"/>
                  </a:solidFill>
                  <a:latin typeface="思源黑体-细体" panose="020B0200000000000000" charset="-122"/>
                </a:rPr>
                <a:t>Insufficient problems</a:t>
              </a:r>
              <a:endParaRPr lang="en-US" sz="1715">
                <a:solidFill>
                  <a:srgbClr val="292828"/>
                </a:solidFill>
                <a:latin typeface="思源黑体-细体" panose="020B0200000000000000" charset="-122"/>
              </a:endParaRPr>
            </a:p>
          </p:txBody>
        </p:sp>
      </p:grpSp>
      <p:grpSp>
        <p:nvGrpSpPr>
          <p:cNvPr id="17" name="Group 17"/>
          <p:cNvGrpSpPr/>
          <p:nvPr/>
        </p:nvGrpSpPr>
        <p:grpSpPr>
          <a:xfrm rot="0">
            <a:off x="7669799" y="3693389"/>
            <a:ext cx="2948402" cy="2948402"/>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2828"/>
            </a:soli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660"/>
                </a:lnSpc>
              </a:pPr>
            </a:p>
          </p:txBody>
        </p:sp>
      </p:grpSp>
      <p:sp>
        <p:nvSpPr>
          <p:cNvPr id="20" name="TextBox 20"/>
          <p:cNvSpPr txBox="1"/>
          <p:nvPr/>
        </p:nvSpPr>
        <p:spPr>
          <a:xfrm>
            <a:off x="8234727" y="4362935"/>
            <a:ext cx="1818546" cy="1649095"/>
          </a:xfrm>
          <a:prstGeom prst="rect">
            <a:avLst/>
          </a:prstGeom>
        </p:spPr>
        <p:txBody>
          <a:bodyPr lIns="0" tIns="0" rIns="0" bIns="0" rtlCol="0" anchor="t">
            <a:spAutoFit/>
          </a:bodyPr>
          <a:lstStyle/>
          <a:p>
            <a:pPr algn="ctr">
              <a:lnSpc>
                <a:spcPts val="6430"/>
              </a:lnSpc>
            </a:pPr>
            <a:r>
              <a:rPr lang="zh-CN" altLang="en-US" sz="5545" spc="698">
                <a:solidFill>
                  <a:srgbClr val="FFFFFF"/>
                </a:solidFill>
                <a:ea typeface="思源黑体-粗体 Bold" panose="020B0800000000000000" charset="-122"/>
              </a:rPr>
              <a:t>数据分析</a:t>
            </a:r>
            <a:endParaRPr lang="zh-CN" altLang="en-US" sz="5545" spc="698">
              <a:solidFill>
                <a:srgbClr val="FFFFFF"/>
              </a:solidFill>
              <a:ea typeface="思源黑体-粗体 Bold" panose="020B0800000000000000" charset="-122"/>
            </a:endParaRPr>
          </a:p>
        </p:txBody>
      </p:sp>
      <p:grpSp>
        <p:nvGrpSpPr>
          <p:cNvPr id="21" name="Group 21"/>
          <p:cNvGrpSpPr/>
          <p:nvPr/>
        </p:nvGrpSpPr>
        <p:grpSpPr>
          <a:xfrm rot="0">
            <a:off x="10966947" y="3030780"/>
            <a:ext cx="6036730" cy="1405456"/>
            <a:chOff x="0" y="-47625"/>
            <a:chExt cx="8048973" cy="1873942"/>
          </a:xfrm>
        </p:grpSpPr>
        <p:sp>
          <p:nvSpPr>
            <p:cNvPr id="22" name="TextBox 22"/>
            <p:cNvSpPr txBox="1"/>
            <p:nvPr/>
          </p:nvSpPr>
          <p:spPr>
            <a:xfrm>
              <a:off x="1159326" y="-47625"/>
              <a:ext cx="2409820" cy="631613"/>
            </a:xfrm>
            <a:prstGeom prst="rect">
              <a:avLst/>
            </a:prstGeom>
          </p:spPr>
          <p:txBody>
            <a:bodyPr lIns="0" tIns="0" rIns="0" bIns="0" rtlCol="0" anchor="t">
              <a:spAutoFit/>
            </a:bodyPr>
            <a:lstStyle/>
            <a:p>
              <a:pPr>
                <a:lnSpc>
                  <a:spcPts val="3695"/>
                </a:lnSpc>
              </a:pPr>
              <a:r>
                <a:rPr lang="zh-CN" altLang="en-US" sz="2640">
                  <a:solidFill>
                    <a:srgbClr val="292828"/>
                  </a:solidFill>
                  <a:ea typeface="思源黑体-粗体 Bold" panose="020B0800000000000000" charset="-122"/>
                </a:rPr>
                <a:t>数据清洗</a:t>
              </a:r>
              <a:endParaRPr lang="zh-CN" altLang="en-US" sz="2640">
                <a:solidFill>
                  <a:srgbClr val="292828"/>
                </a:solidFill>
                <a:ea typeface="思源黑体-粗体 Bold" panose="020B0800000000000000" charset="-122"/>
              </a:endParaRPr>
            </a:p>
          </p:txBody>
        </p:sp>
        <p:sp>
          <p:nvSpPr>
            <p:cNvPr id="23" name="TextBox 23"/>
            <p:cNvSpPr txBox="1"/>
            <p:nvPr/>
          </p:nvSpPr>
          <p:spPr>
            <a:xfrm>
              <a:off x="1159326" y="869584"/>
              <a:ext cx="6889647" cy="956733"/>
            </a:xfrm>
            <a:prstGeom prst="rect">
              <a:avLst/>
            </a:prstGeom>
          </p:spPr>
          <p:txBody>
            <a:bodyPr lIns="0" tIns="0" rIns="0" bIns="0" rtlCol="0" anchor="t">
              <a:spAutoFit/>
            </a:bodyPr>
            <a:lstStyle/>
            <a:p>
              <a:pPr algn="just">
                <a:lnSpc>
                  <a:spcPts val="2800"/>
                </a:lnSpc>
                <a:spcBef>
                  <a:spcPct val="0"/>
                </a:spcBef>
              </a:pPr>
              <a:r>
                <a:rPr lang="en-US" sz="2000">
                  <a:solidFill>
                    <a:srgbClr val="292828"/>
                  </a:solidFill>
                  <a:ea typeface="思源黑体 2" panose="020B0500000000000000" charset="-122"/>
                </a:rPr>
                <a:t>对数据进行清洗和预处理，包括处理缺失值、异常值和重复值等。</a:t>
              </a:r>
              <a:endParaRPr lang="en-US" sz="2000">
                <a:solidFill>
                  <a:srgbClr val="292828"/>
                </a:solidFill>
                <a:ea typeface="思源黑体 2" panose="020B0500000000000000" charset="-122"/>
              </a:endParaRPr>
            </a:p>
          </p:txBody>
        </p:sp>
        <p:sp>
          <p:nvSpPr>
            <p:cNvPr id="24" name="AutoShape 24"/>
            <p:cNvSpPr/>
            <p:nvPr/>
          </p:nvSpPr>
          <p:spPr>
            <a:xfrm flipH="1">
              <a:off x="1159326" y="742453"/>
              <a:ext cx="718977" cy="0"/>
            </a:xfrm>
            <a:prstGeom prst="line">
              <a:avLst/>
            </a:prstGeom>
            <a:ln w="38100" cap="flat">
              <a:solidFill>
                <a:srgbClr val="292828"/>
              </a:solidFill>
              <a:prstDash val="solid"/>
              <a:headEnd type="none" w="sm" len="sm"/>
              <a:tailEnd type="none" w="sm" len="sm"/>
            </a:ln>
          </p:spPr>
        </p:sp>
        <p:sp>
          <p:nvSpPr>
            <p:cNvPr id="26" name="Freeform 26"/>
            <p:cNvSpPr/>
            <p:nvPr/>
          </p:nvSpPr>
          <p:spPr>
            <a:xfrm>
              <a:off x="0" y="19786"/>
              <a:ext cx="741717" cy="741717"/>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28" name="TextBox 28"/>
            <p:cNvSpPr txBox="1"/>
            <p:nvPr/>
          </p:nvSpPr>
          <p:spPr>
            <a:xfrm>
              <a:off x="52611" y="57351"/>
              <a:ext cx="622095" cy="618530"/>
            </a:xfrm>
            <a:prstGeom prst="rect">
              <a:avLst/>
            </a:prstGeom>
          </p:spPr>
          <p:txBody>
            <a:bodyPr lIns="0" tIns="0" rIns="0" bIns="0" rtlCol="0" anchor="t">
              <a:spAutoFit/>
            </a:bodyPr>
            <a:lstStyle/>
            <a:p>
              <a:pPr marL="0" lvl="0" indent="0" algn="ctr">
                <a:lnSpc>
                  <a:spcPts val="3935"/>
                </a:lnSpc>
                <a:spcBef>
                  <a:spcPct val="0"/>
                </a:spcBef>
              </a:pPr>
              <a:r>
                <a:rPr lang="en-US" sz="2810" spc="-171">
                  <a:solidFill>
                    <a:srgbClr val="FFFFFF"/>
                  </a:solidFill>
                  <a:latin typeface="字由点字典黑 75J" panose="00020600040101010101" charset="-122"/>
                </a:rPr>
                <a:t>03</a:t>
              </a:r>
              <a:endParaRPr lang="en-US" sz="2810" spc="-171">
                <a:solidFill>
                  <a:srgbClr val="FFFFFF"/>
                </a:solidFill>
                <a:latin typeface="字由点字典黑 75J" panose="00020600040101010101" charset="-122"/>
              </a:endParaRPr>
            </a:p>
          </p:txBody>
        </p:sp>
      </p:grpSp>
      <p:grpSp>
        <p:nvGrpSpPr>
          <p:cNvPr id="29" name="Group 29"/>
          <p:cNvGrpSpPr/>
          <p:nvPr/>
        </p:nvGrpSpPr>
        <p:grpSpPr>
          <a:xfrm rot="0">
            <a:off x="10966947" y="6666574"/>
            <a:ext cx="6036730" cy="2123642"/>
            <a:chOff x="0" y="-47625"/>
            <a:chExt cx="8048973" cy="2831523"/>
          </a:xfrm>
        </p:grpSpPr>
        <p:sp>
          <p:nvSpPr>
            <p:cNvPr id="30" name="TextBox 30"/>
            <p:cNvSpPr txBox="1"/>
            <p:nvPr/>
          </p:nvSpPr>
          <p:spPr>
            <a:xfrm>
              <a:off x="1159326" y="-47625"/>
              <a:ext cx="2409820" cy="631613"/>
            </a:xfrm>
            <a:prstGeom prst="rect">
              <a:avLst/>
            </a:prstGeom>
          </p:spPr>
          <p:txBody>
            <a:bodyPr lIns="0" tIns="0" rIns="0" bIns="0" rtlCol="0" anchor="t">
              <a:spAutoFit/>
            </a:bodyPr>
            <a:lstStyle/>
            <a:p>
              <a:pPr>
                <a:lnSpc>
                  <a:spcPts val="3695"/>
                </a:lnSpc>
              </a:pPr>
              <a:r>
                <a:rPr lang="zh-CN" altLang="en-US" sz="2640">
                  <a:solidFill>
                    <a:srgbClr val="292828"/>
                  </a:solidFill>
                  <a:ea typeface="思源黑体-粗体 Bold" panose="020B0800000000000000" charset="-122"/>
                </a:rPr>
                <a:t>数据分析</a:t>
              </a:r>
              <a:endParaRPr lang="zh-CN" altLang="en-US" sz="2640">
                <a:solidFill>
                  <a:srgbClr val="292828"/>
                </a:solidFill>
                <a:ea typeface="思源黑体-粗体 Bold" panose="020B0800000000000000" charset="-122"/>
              </a:endParaRPr>
            </a:p>
          </p:txBody>
        </p:sp>
        <p:sp>
          <p:nvSpPr>
            <p:cNvPr id="31" name="TextBox 31"/>
            <p:cNvSpPr txBox="1"/>
            <p:nvPr/>
          </p:nvSpPr>
          <p:spPr>
            <a:xfrm>
              <a:off x="1159326" y="869584"/>
              <a:ext cx="6889647" cy="1914314"/>
            </a:xfrm>
            <a:prstGeom prst="rect">
              <a:avLst/>
            </a:prstGeom>
          </p:spPr>
          <p:txBody>
            <a:bodyPr lIns="0" tIns="0" rIns="0" bIns="0" rtlCol="0" anchor="t">
              <a:spAutoFit/>
            </a:bodyPr>
            <a:lstStyle/>
            <a:p>
              <a:pPr algn="just">
                <a:lnSpc>
                  <a:spcPts val="2800"/>
                </a:lnSpc>
                <a:spcBef>
                  <a:spcPct val="0"/>
                </a:spcBef>
              </a:pPr>
              <a:r>
                <a:rPr lang="en-US" sz="2000">
                  <a:solidFill>
                    <a:srgbClr val="292828"/>
                  </a:solidFill>
                  <a:ea typeface="思源黑体 2" panose="020B0500000000000000" charset="-122"/>
                </a:rPr>
                <a:t>应用统计学和机器学习等技术，对数据进行探索、建模和分析，以发现模式和关联。</a:t>
              </a:r>
              <a:endParaRPr lang="en-US" sz="2000">
                <a:solidFill>
                  <a:srgbClr val="292828"/>
                </a:solidFill>
                <a:ea typeface="思源黑体 2" panose="020B0500000000000000" charset="-122"/>
              </a:endParaRPr>
            </a:p>
            <a:p>
              <a:pPr algn="just">
                <a:lnSpc>
                  <a:spcPts val="2800"/>
                </a:lnSpc>
                <a:spcBef>
                  <a:spcPct val="0"/>
                </a:spcBef>
              </a:pPr>
              <a:r>
                <a:rPr lang="en-US" sz="2000">
                  <a:solidFill>
                    <a:srgbClr val="292828"/>
                  </a:solidFill>
                  <a:ea typeface="思源黑体 2" panose="020B0500000000000000" charset="-122"/>
                </a:rPr>
                <a:t>结果解释：将分析结果转化为可理解的见解，并与利益相关者分享。</a:t>
              </a:r>
              <a:endParaRPr lang="en-US" sz="2000">
                <a:solidFill>
                  <a:srgbClr val="292828"/>
                </a:solidFill>
                <a:ea typeface="思源黑体 2" panose="020B0500000000000000" charset="-122"/>
              </a:endParaRPr>
            </a:p>
          </p:txBody>
        </p:sp>
        <p:sp>
          <p:nvSpPr>
            <p:cNvPr id="32" name="AutoShape 32"/>
            <p:cNvSpPr/>
            <p:nvPr/>
          </p:nvSpPr>
          <p:spPr>
            <a:xfrm flipH="1">
              <a:off x="1159326" y="742453"/>
              <a:ext cx="718977" cy="0"/>
            </a:xfrm>
            <a:prstGeom prst="line">
              <a:avLst/>
            </a:prstGeom>
            <a:ln w="38100" cap="flat">
              <a:solidFill>
                <a:srgbClr val="292828"/>
              </a:solidFill>
              <a:prstDash val="solid"/>
              <a:headEnd type="none" w="sm" len="sm"/>
              <a:tailEnd type="none" w="sm" len="sm"/>
            </a:ln>
          </p:spPr>
        </p:sp>
        <p:sp>
          <p:nvSpPr>
            <p:cNvPr id="34" name="Freeform 34"/>
            <p:cNvSpPr/>
            <p:nvPr/>
          </p:nvSpPr>
          <p:spPr>
            <a:xfrm>
              <a:off x="0" y="19786"/>
              <a:ext cx="741717" cy="741717"/>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36" name="TextBox 36"/>
            <p:cNvSpPr txBox="1"/>
            <p:nvPr/>
          </p:nvSpPr>
          <p:spPr>
            <a:xfrm>
              <a:off x="52611" y="57351"/>
              <a:ext cx="622095" cy="618530"/>
            </a:xfrm>
            <a:prstGeom prst="rect">
              <a:avLst/>
            </a:prstGeom>
          </p:spPr>
          <p:txBody>
            <a:bodyPr lIns="0" tIns="0" rIns="0" bIns="0" rtlCol="0" anchor="t">
              <a:spAutoFit/>
            </a:bodyPr>
            <a:lstStyle/>
            <a:p>
              <a:pPr marL="0" lvl="0" indent="0" algn="ctr">
                <a:lnSpc>
                  <a:spcPts val="3935"/>
                </a:lnSpc>
                <a:spcBef>
                  <a:spcPct val="0"/>
                </a:spcBef>
              </a:pPr>
              <a:r>
                <a:rPr lang="en-US" sz="2810" spc="-171">
                  <a:solidFill>
                    <a:srgbClr val="FFFFFF"/>
                  </a:solidFill>
                  <a:latin typeface="字由点字典黑 75J" panose="00020600040101010101" charset="-122"/>
                </a:rPr>
                <a:t>04</a:t>
              </a:r>
              <a:endParaRPr lang="en-US" sz="2810" spc="-171">
                <a:solidFill>
                  <a:srgbClr val="FFFFFF"/>
                </a:solidFill>
                <a:latin typeface="字由点字典黑 75J" panose="00020600040101010101" charset="-122"/>
              </a:endParaRPr>
            </a:p>
          </p:txBody>
        </p:sp>
      </p:grpSp>
      <p:sp>
        <p:nvSpPr>
          <p:cNvPr id="37" name="TextBox 37"/>
          <p:cNvSpPr txBox="1"/>
          <p:nvPr/>
        </p:nvSpPr>
        <p:spPr>
          <a:xfrm>
            <a:off x="4591772" y="3028399"/>
            <a:ext cx="1807365" cy="473710"/>
          </a:xfrm>
          <a:prstGeom prst="rect">
            <a:avLst/>
          </a:prstGeom>
        </p:spPr>
        <p:txBody>
          <a:bodyPr lIns="0" tIns="0" rIns="0" bIns="0" rtlCol="0" anchor="t">
            <a:spAutoFit/>
          </a:bodyPr>
          <a:lstStyle/>
          <a:p>
            <a:pPr algn="r">
              <a:lnSpc>
                <a:spcPts val="3695"/>
              </a:lnSpc>
            </a:pPr>
            <a:r>
              <a:rPr lang="en-US" sz="2640">
                <a:solidFill>
                  <a:srgbClr val="292828"/>
                </a:solidFill>
                <a:ea typeface="思源黑体-粗体 Bold" panose="020B0800000000000000" charset="-122"/>
              </a:rPr>
              <a:t>问题</a:t>
            </a:r>
            <a:r>
              <a:rPr lang="zh-CN" altLang="en-US" sz="2640">
                <a:solidFill>
                  <a:srgbClr val="292828"/>
                </a:solidFill>
                <a:ea typeface="思源黑体-粗体 Bold" panose="020B0800000000000000" charset="-122"/>
              </a:rPr>
              <a:t>定义</a:t>
            </a:r>
            <a:endParaRPr lang="zh-CN" altLang="en-US" sz="2640">
              <a:solidFill>
                <a:srgbClr val="292828"/>
              </a:solidFill>
              <a:ea typeface="思源黑体-粗体 Bold" panose="020B0800000000000000" charset="-122"/>
            </a:endParaRPr>
          </a:p>
        </p:txBody>
      </p:sp>
      <p:sp>
        <p:nvSpPr>
          <p:cNvPr id="38" name="TextBox 38"/>
          <p:cNvSpPr txBox="1"/>
          <p:nvPr/>
        </p:nvSpPr>
        <p:spPr>
          <a:xfrm>
            <a:off x="1231902" y="3718687"/>
            <a:ext cx="5167235" cy="358775"/>
          </a:xfrm>
          <a:prstGeom prst="rect">
            <a:avLst/>
          </a:prstGeom>
        </p:spPr>
        <p:txBody>
          <a:bodyPr lIns="0" tIns="0" rIns="0" bIns="0" rtlCol="0" anchor="t">
            <a:spAutoFit/>
          </a:bodyPr>
          <a:lstStyle/>
          <a:p>
            <a:pPr algn="r">
              <a:lnSpc>
                <a:spcPts val="2800"/>
              </a:lnSpc>
              <a:spcBef>
                <a:spcPct val="0"/>
              </a:spcBef>
            </a:pPr>
            <a:r>
              <a:rPr lang="en-US" sz="2000">
                <a:solidFill>
                  <a:srgbClr val="292828"/>
                </a:solidFill>
                <a:ea typeface="思源黑体 2" panose="020B0500000000000000" charset="-122"/>
              </a:rPr>
              <a:t>明确需要解决的问题或目标。</a:t>
            </a:r>
            <a:endParaRPr lang="en-US" sz="2000">
              <a:solidFill>
                <a:srgbClr val="292828"/>
              </a:solidFill>
              <a:ea typeface="思源黑体 2" panose="020B0500000000000000" charset="-122"/>
            </a:endParaRPr>
          </a:p>
        </p:txBody>
      </p:sp>
      <p:sp>
        <p:nvSpPr>
          <p:cNvPr id="39" name="AutoShape 39"/>
          <p:cNvSpPr/>
          <p:nvPr/>
        </p:nvSpPr>
        <p:spPr>
          <a:xfrm flipH="1">
            <a:off x="5859904" y="3632864"/>
            <a:ext cx="539233" cy="0"/>
          </a:xfrm>
          <a:prstGeom prst="line">
            <a:avLst/>
          </a:prstGeom>
          <a:ln w="28575" cap="flat">
            <a:solidFill>
              <a:srgbClr val="292828"/>
            </a:solidFill>
            <a:prstDash val="solid"/>
            <a:headEnd type="none" w="sm" len="sm"/>
            <a:tailEnd type="none" w="sm" len="sm"/>
          </a:ln>
        </p:spPr>
      </p:sp>
      <p:grpSp>
        <p:nvGrpSpPr>
          <p:cNvPr id="40" name="Group 40"/>
          <p:cNvGrpSpPr/>
          <p:nvPr/>
        </p:nvGrpSpPr>
        <p:grpSpPr>
          <a:xfrm rot="0">
            <a:off x="6751561" y="3090864"/>
            <a:ext cx="556288" cy="556288"/>
            <a:chOff x="0" y="0"/>
            <a:chExt cx="741717" cy="741717"/>
          </a:xfrm>
        </p:grpSpPr>
        <p:grpSp>
          <p:nvGrpSpPr>
            <p:cNvPr id="41" name="Group 41"/>
            <p:cNvGrpSpPr/>
            <p:nvPr/>
          </p:nvGrpSpPr>
          <p:grpSpPr>
            <a:xfrm rot="0">
              <a:off x="0" y="0"/>
              <a:ext cx="741717" cy="741717"/>
              <a:chOff x="0" y="0"/>
              <a:chExt cx="156305" cy="156305"/>
            </a:xfrm>
          </p:grpSpPr>
          <p:sp>
            <p:nvSpPr>
              <p:cNvPr id="42" name="Freeform 42"/>
              <p:cNvSpPr/>
              <p:nvPr/>
            </p:nvSpPr>
            <p:spPr>
              <a:xfrm>
                <a:off x="0" y="0"/>
                <a:ext cx="156305" cy="156305"/>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43" name="TextBox 43"/>
              <p:cNvSpPr txBox="1"/>
              <p:nvPr/>
            </p:nvSpPr>
            <p:spPr>
              <a:xfrm>
                <a:off x="0" y="-28575"/>
                <a:ext cx="812800" cy="841375"/>
              </a:xfrm>
              <a:prstGeom prst="rect">
                <a:avLst/>
              </a:prstGeom>
            </p:spPr>
            <p:txBody>
              <a:bodyPr lIns="167966" tIns="167966" rIns="167966" bIns="167966" rtlCol="0" anchor="ctr"/>
              <a:lstStyle/>
              <a:p>
                <a:pPr algn="ctr">
                  <a:lnSpc>
                    <a:spcPts val="2660"/>
                  </a:lnSpc>
                </a:pPr>
              </a:p>
            </p:txBody>
          </p:sp>
        </p:grpSp>
        <p:sp>
          <p:nvSpPr>
            <p:cNvPr id="44" name="TextBox 44"/>
            <p:cNvSpPr txBox="1"/>
            <p:nvPr/>
          </p:nvSpPr>
          <p:spPr>
            <a:xfrm>
              <a:off x="52611" y="37564"/>
              <a:ext cx="622095" cy="618530"/>
            </a:xfrm>
            <a:prstGeom prst="rect">
              <a:avLst/>
            </a:prstGeom>
          </p:spPr>
          <p:txBody>
            <a:bodyPr lIns="0" tIns="0" rIns="0" bIns="0" rtlCol="0" anchor="t">
              <a:spAutoFit/>
            </a:bodyPr>
            <a:lstStyle/>
            <a:p>
              <a:pPr marL="0" lvl="0" indent="0" algn="ctr">
                <a:lnSpc>
                  <a:spcPts val="3935"/>
                </a:lnSpc>
                <a:spcBef>
                  <a:spcPct val="0"/>
                </a:spcBef>
              </a:pPr>
              <a:r>
                <a:rPr lang="en-US" sz="2810" spc="-171">
                  <a:solidFill>
                    <a:srgbClr val="FFFFFF"/>
                  </a:solidFill>
                  <a:latin typeface="字由点字典黑 75J" panose="00020600040101010101" charset="-122"/>
                </a:rPr>
                <a:t>01</a:t>
              </a:r>
              <a:endParaRPr lang="en-US" sz="2810" spc="-171">
                <a:solidFill>
                  <a:srgbClr val="FFFFFF"/>
                </a:solidFill>
                <a:latin typeface="字由点字典黑 75J" panose="00020600040101010101" charset="-122"/>
              </a:endParaRPr>
            </a:p>
          </p:txBody>
        </p:sp>
      </p:grpSp>
      <p:sp>
        <p:nvSpPr>
          <p:cNvPr id="45" name="TextBox 45"/>
          <p:cNvSpPr txBox="1"/>
          <p:nvPr/>
        </p:nvSpPr>
        <p:spPr>
          <a:xfrm>
            <a:off x="4012652" y="6123940"/>
            <a:ext cx="1807365" cy="473710"/>
          </a:xfrm>
          <a:prstGeom prst="rect">
            <a:avLst/>
          </a:prstGeom>
        </p:spPr>
        <p:txBody>
          <a:bodyPr lIns="0" tIns="0" rIns="0" bIns="0" rtlCol="0" anchor="t">
            <a:spAutoFit/>
          </a:bodyPr>
          <a:lstStyle/>
          <a:p>
            <a:pPr algn="r">
              <a:lnSpc>
                <a:spcPts val="3695"/>
              </a:lnSpc>
            </a:pPr>
            <a:r>
              <a:rPr lang="zh-CN" altLang="en-US" sz="2640">
                <a:solidFill>
                  <a:srgbClr val="292828"/>
                </a:solidFill>
                <a:ea typeface="思源黑体-粗体 Bold" panose="020B0800000000000000" charset="-122"/>
              </a:rPr>
              <a:t>数据收集</a:t>
            </a:r>
            <a:endParaRPr lang="zh-CN" altLang="en-US" sz="2640">
              <a:solidFill>
                <a:srgbClr val="292828"/>
              </a:solidFill>
              <a:ea typeface="思源黑体-粗体 Bold" panose="020B0800000000000000" charset="-122"/>
            </a:endParaRPr>
          </a:p>
        </p:txBody>
      </p:sp>
      <p:sp>
        <p:nvSpPr>
          <p:cNvPr id="46" name="TextBox 46"/>
          <p:cNvSpPr txBox="1"/>
          <p:nvPr/>
        </p:nvSpPr>
        <p:spPr>
          <a:xfrm>
            <a:off x="762002" y="6914427"/>
            <a:ext cx="5167235" cy="717550"/>
          </a:xfrm>
          <a:prstGeom prst="rect">
            <a:avLst/>
          </a:prstGeom>
        </p:spPr>
        <p:txBody>
          <a:bodyPr lIns="0" tIns="0" rIns="0" bIns="0" rtlCol="0" anchor="t">
            <a:spAutoFit/>
          </a:bodyPr>
          <a:lstStyle/>
          <a:p>
            <a:pPr algn="r">
              <a:lnSpc>
                <a:spcPts val="2800"/>
              </a:lnSpc>
              <a:spcBef>
                <a:spcPct val="0"/>
              </a:spcBef>
            </a:pPr>
            <a:r>
              <a:rPr lang="en-US" sz="2000">
                <a:solidFill>
                  <a:srgbClr val="292828"/>
                </a:solidFill>
                <a:ea typeface="思源黑体 2" panose="020B0500000000000000" charset="-122"/>
              </a:rPr>
              <a:t>收集相关的数据，可以是来自不同来源的结构化或非结构化数据。</a:t>
            </a:r>
            <a:endParaRPr lang="en-US" sz="2000">
              <a:solidFill>
                <a:srgbClr val="292828"/>
              </a:solidFill>
              <a:ea typeface="思源黑体 2" panose="020B0500000000000000" charset="-122"/>
            </a:endParaRPr>
          </a:p>
        </p:txBody>
      </p:sp>
      <p:sp>
        <p:nvSpPr>
          <p:cNvPr id="47" name="AutoShape 47"/>
          <p:cNvSpPr/>
          <p:nvPr/>
        </p:nvSpPr>
        <p:spPr>
          <a:xfrm flipH="1">
            <a:off x="5280784" y="6360795"/>
            <a:ext cx="539233" cy="0"/>
          </a:xfrm>
          <a:prstGeom prst="line">
            <a:avLst/>
          </a:prstGeom>
          <a:ln w="28575" cap="flat">
            <a:solidFill>
              <a:srgbClr val="292828"/>
            </a:solidFill>
            <a:prstDash val="solid"/>
            <a:headEnd type="none" w="sm" len="sm"/>
            <a:tailEnd type="none" w="sm" len="sm"/>
          </a:ln>
        </p:spPr>
      </p:sp>
      <p:grpSp>
        <p:nvGrpSpPr>
          <p:cNvPr id="48" name="Group 48"/>
          <p:cNvGrpSpPr/>
          <p:nvPr/>
        </p:nvGrpSpPr>
        <p:grpSpPr>
          <a:xfrm rot="0">
            <a:off x="6172441" y="6082651"/>
            <a:ext cx="556288" cy="556288"/>
            <a:chOff x="0" y="0"/>
            <a:chExt cx="741717" cy="741717"/>
          </a:xfrm>
        </p:grpSpPr>
        <p:grpSp>
          <p:nvGrpSpPr>
            <p:cNvPr id="49" name="Group 49"/>
            <p:cNvGrpSpPr/>
            <p:nvPr/>
          </p:nvGrpSpPr>
          <p:grpSpPr>
            <a:xfrm rot="0">
              <a:off x="0" y="0"/>
              <a:ext cx="741717" cy="741717"/>
              <a:chOff x="0" y="0"/>
              <a:chExt cx="156305" cy="156305"/>
            </a:xfrm>
          </p:grpSpPr>
          <p:sp>
            <p:nvSpPr>
              <p:cNvPr id="50" name="Freeform 50"/>
              <p:cNvSpPr/>
              <p:nvPr/>
            </p:nvSpPr>
            <p:spPr>
              <a:xfrm>
                <a:off x="0" y="0"/>
                <a:ext cx="156305" cy="156305"/>
              </a:xfrm>
              <a:custGeom>
                <a:avLst/>
                <a:gdLst/>
                <a:ahLst/>
                <a:cxnLst/>
                <a:rect l="l" t="t" r="r" b="b"/>
                <a:pathLst>
                  <a:path w="156305" h="156305">
                    <a:moveTo>
                      <a:pt x="0" y="0"/>
                    </a:moveTo>
                    <a:lnTo>
                      <a:pt x="156305" y="0"/>
                    </a:lnTo>
                    <a:lnTo>
                      <a:pt x="156305" y="156305"/>
                    </a:lnTo>
                    <a:lnTo>
                      <a:pt x="0" y="156305"/>
                    </a:lnTo>
                    <a:close/>
                  </a:path>
                </a:pathLst>
              </a:custGeom>
              <a:solidFill>
                <a:srgbClr val="292828"/>
              </a:solidFill>
            </p:spPr>
          </p:sp>
          <p:sp>
            <p:nvSpPr>
              <p:cNvPr id="51" name="TextBox 51"/>
              <p:cNvSpPr txBox="1"/>
              <p:nvPr/>
            </p:nvSpPr>
            <p:spPr>
              <a:xfrm>
                <a:off x="0" y="-28575"/>
                <a:ext cx="812800" cy="841375"/>
              </a:xfrm>
              <a:prstGeom prst="rect">
                <a:avLst/>
              </a:prstGeom>
            </p:spPr>
            <p:txBody>
              <a:bodyPr lIns="167966" tIns="167966" rIns="167966" bIns="167966" rtlCol="0" anchor="ctr"/>
              <a:lstStyle/>
              <a:p>
                <a:pPr algn="ctr">
                  <a:lnSpc>
                    <a:spcPts val="2660"/>
                  </a:lnSpc>
                </a:pPr>
              </a:p>
            </p:txBody>
          </p:sp>
        </p:grpSp>
        <p:sp>
          <p:nvSpPr>
            <p:cNvPr id="52" name="TextBox 52"/>
            <p:cNvSpPr txBox="1"/>
            <p:nvPr/>
          </p:nvSpPr>
          <p:spPr>
            <a:xfrm>
              <a:off x="52611" y="37564"/>
              <a:ext cx="622095" cy="618530"/>
            </a:xfrm>
            <a:prstGeom prst="rect">
              <a:avLst/>
            </a:prstGeom>
          </p:spPr>
          <p:txBody>
            <a:bodyPr lIns="0" tIns="0" rIns="0" bIns="0" rtlCol="0" anchor="t">
              <a:spAutoFit/>
            </a:bodyPr>
            <a:lstStyle/>
            <a:p>
              <a:pPr marL="0" lvl="0" indent="0" algn="ctr">
                <a:lnSpc>
                  <a:spcPts val="3935"/>
                </a:lnSpc>
                <a:spcBef>
                  <a:spcPct val="0"/>
                </a:spcBef>
              </a:pPr>
              <a:r>
                <a:rPr lang="en-US" sz="2810" spc="-171">
                  <a:solidFill>
                    <a:srgbClr val="FFFFFF"/>
                  </a:solidFill>
                  <a:latin typeface="字由点字典黑 75J" panose="00020600040101010101" charset="-122"/>
                </a:rPr>
                <a:t>02</a:t>
              </a:r>
              <a:endParaRPr lang="en-US" sz="2810" spc="-171">
                <a:solidFill>
                  <a:srgbClr val="FFFFFF"/>
                </a:solidFill>
                <a:latin typeface="字由点字典黑 75J" panose="00020600040101010101"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56371" y="464531"/>
            <a:ext cx="1681169" cy="951998"/>
            <a:chOff x="0" y="0"/>
            <a:chExt cx="442777" cy="250732"/>
          </a:xfrm>
        </p:grpSpPr>
        <p:sp>
          <p:nvSpPr>
            <p:cNvPr id="3" name="Freeform 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26827" y="9492950"/>
            <a:ext cx="18314827" cy="794050"/>
            <a:chOff x="0" y="0"/>
            <a:chExt cx="4823658" cy="209133"/>
          </a:xfrm>
        </p:grpSpPr>
        <p:sp>
          <p:nvSpPr>
            <p:cNvPr id="6" name="Freeform 6"/>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11" name="Group 11"/>
          <p:cNvGrpSpPr/>
          <p:nvPr/>
        </p:nvGrpSpPr>
        <p:grpSpPr>
          <a:xfrm rot="0">
            <a:off x="1228524" y="736917"/>
            <a:ext cx="2857259" cy="920615"/>
            <a:chOff x="0" y="-57150"/>
            <a:chExt cx="3809678" cy="1227488"/>
          </a:xfrm>
        </p:grpSpPr>
        <p:sp>
          <p:nvSpPr>
            <p:cNvPr id="12" name="TextBox 12"/>
            <p:cNvSpPr txBox="1"/>
            <p:nvPr/>
          </p:nvSpPr>
          <p:spPr>
            <a:xfrm>
              <a:off x="0" y="-57150"/>
              <a:ext cx="3809678" cy="831427"/>
            </a:xfrm>
            <a:prstGeom prst="rect">
              <a:avLst/>
            </a:prstGeom>
          </p:spPr>
          <p:txBody>
            <a:bodyPr lIns="0" tIns="0" rIns="0" bIns="0" rtlCol="0" anchor="t">
              <a:spAutoFit/>
            </a:bodyPr>
            <a:lstStyle/>
            <a:p>
              <a:pPr marL="0" lvl="0" indent="0">
                <a:lnSpc>
                  <a:spcPts val="4865"/>
                </a:lnSpc>
                <a:spcBef>
                  <a:spcPct val="0"/>
                </a:spcBef>
              </a:pPr>
              <a:r>
                <a:rPr lang="zh-CN" altLang="en-US" sz="3475">
                  <a:solidFill>
                    <a:srgbClr val="292828"/>
                  </a:solidFill>
                  <a:ea typeface="思源黑体-粗体 Bold" panose="020B0800000000000000" charset="-122"/>
                </a:rPr>
                <a:t>数据分析过程</a:t>
              </a:r>
              <a:endParaRPr lang="zh-CN" altLang="en-US" sz="3475">
                <a:solidFill>
                  <a:srgbClr val="292828"/>
                </a:solidFill>
                <a:ea typeface="思源黑体-粗体 Bold" panose="020B0800000000000000" charset="-122"/>
              </a:endParaRPr>
            </a:p>
          </p:txBody>
        </p:sp>
        <p:sp>
          <p:nvSpPr>
            <p:cNvPr id="13" name="TextBox 13"/>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a:solidFill>
                    <a:srgbClr val="292828"/>
                  </a:solidFill>
                  <a:latin typeface="思源黑体-细体" panose="020B0200000000000000" charset="-122"/>
                </a:rPr>
                <a:t>Next work direction</a:t>
              </a:r>
              <a:endParaRPr lang="en-US" sz="1715">
                <a:solidFill>
                  <a:srgbClr val="292828"/>
                </a:solidFill>
                <a:latin typeface="思源黑体-细体" panose="020B0200000000000000" charset="-122"/>
              </a:endParaRPr>
            </a:p>
          </p:txBody>
        </p:sp>
      </p:grpSp>
      <p:grpSp>
        <p:nvGrpSpPr>
          <p:cNvPr id="14" name="Group 14"/>
          <p:cNvGrpSpPr/>
          <p:nvPr/>
        </p:nvGrpSpPr>
        <p:grpSpPr>
          <a:xfrm rot="0">
            <a:off x="4419550" y="2586234"/>
            <a:ext cx="2756610" cy="275661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8C52FF">
                    <a:alpha val="30000"/>
                  </a:srgbClr>
                </a:gs>
                <a:gs pos="100000">
                  <a:srgbClr val="5CE1E6">
                    <a:alpha val="30000"/>
                  </a:srgbClr>
                </a:gs>
              </a:gsLst>
              <a:lin ang="0"/>
            </a:gradFill>
          </p:spPr>
        </p:sp>
        <p:sp>
          <p:nvSpPr>
            <p:cNvPr id="16" name="TextBox 16"/>
            <p:cNvSpPr txBox="1"/>
            <p:nvPr/>
          </p:nvSpPr>
          <p:spPr>
            <a:xfrm>
              <a:off x="76200" y="47625"/>
              <a:ext cx="660400" cy="688975"/>
            </a:xfrm>
            <a:prstGeom prst="rect">
              <a:avLst/>
            </a:prstGeom>
          </p:spPr>
          <p:txBody>
            <a:bodyPr lIns="33325" tIns="33325" rIns="33325" bIns="33325" rtlCol="0" anchor="ctr"/>
            <a:lstStyle/>
            <a:p>
              <a:pPr algn="ctr">
                <a:lnSpc>
                  <a:spcPts val="2660"/>
                </a:lnSpc>
              </a:pPr>
            </a:p>
          </p:txBody>
        </p:sp>
      </p:grpSp>
      <p:grpSp>
        <p:nvGrpSpPr>
          <p:cNvPr id="17" name="Group 17"/>
          <p:cNvGrpSpPr/>
          <p:nvPr/>
        </p:nvGrpSpPr>
        <p:grpSpPr>
          <a:xfrm rot="0">
            <a:off x="4830786" y="2997471"/>
            <a:ext cx="1934136" cy="1934136"/>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2828"/>
            </a:solidFill>
          </p:spPr>
        </p:sp>
        <p:sp>
          <p:nvSpPr>
            <p:cNvPr id="19" name="TextBox 19"/>
            <p:cNvSpPr txBox="1"/>
            <p:nvPr/>
          </p:nvSpPr>
          <p:spPr>
            <a:xfrm>
              <a:off x="76200" y="47625"/>
              <a:ext cx="660400" cy="688975"/>
            </a:xfrm>
            <a:prstGeom prst="rect">
              <a:avLst/>
            </a:prstGeom>
          </p:spPr>
          <p:txBody>
            <a:bodyPr lIns="33325" tIns="33325" rIns="33325" bIns="33325" rtlCol="0" anchor="ctr"/>
            <a:lstStyle/>
            <a:p>
              <a:pPr algn="ctr">
                <a:lnSpc>
                  <a:spcPts val="2660"/>
                </a:lnSpc>
              </a:pPr>
            </a:p>
          </p:txBody>
        </p:sp>
      </p:grpSp>
      <p:sp>
        <p:nvSpPr>
          <p:cNvPr id="20" name="TextBox 20"/>
          <p:cNvSpPr txBox="1"/>
          <p:nvPr/>
        </p:nvSpPr>
        <p:spPr>
          <a:xfrm>
            <a:off x="5161718" y="3452207"/>
            <a:ext cx="1272274" cy="1064260"/>
          </a:xfrm>
          <a:prstGeom prst="rect">
            <a:avLst/>
          </a:prstGeom>
        </p:spPr>
        <p:txBody>
          <a:bodyPr lIns="0" tIns="0" rIns="0" bIns="0" rtlCol="0" anchor="t">
            <a:spAutoFit/>
          </a:bodyPr>
          <a:lstStyle/>
          <a:p>
            <a:pPr algn="ctr">
              <a:lnSpc>
                <a:spcPts val="8300"/>
              </a:lnSpc>
            </a:pPr>
            <a:r>
              <a:rPr lang="en-US" sz="7155" spc="-479">
                <a:solidFill>
                  <a:srgbClr val="FFFFFF"/>
                </a:solidFill>
                <a:latin typeface="字由点字典黑 75J" panose="00020600040101010101" charset="-122"/>
              </a:rPr>
              <a:t>05</a:t>
            </a:r>
            <a:endParaRPr lang="en-US" sz="7155" spc="-479">
              <a:solidFill>
                <a:srgbClr val="FFFFFF"/>
              </a:solidFill>
              <a:latin typeface="字由点字典黑 75J" panose="00020600040101010101" charset="-122"/>
            </a:endParaRPr>
          </a:p>
        </p:txBody>
      </p:sp>
      <p:grpSp>
        <p:nvGrpSpPr>
          <p:cNvPr id="21" name="Group 21"/>
          <p:cNvGrpSpPr/>
          <p:nvPr/>
        </p:nvGrpSpPr>
        <p:grpSpPr>
          <a:xfrm rot="0">
            <a:off x="4229647" y="5720958"/>
            <a:ext cx="3136415" cy="581380"/>
            <a:chOff x="0" y="0"/>
            <a:chExt cx="903970" cy="167564"/>
          </a:xfrm>
        </p:grpSpPr>
        <p:sp>
          <p:nvSpPr>
            <p:cNvPr id="22" name="Freeform 22"/>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23" name="TextBox 23"/>
            <p:cNvSpPr txBox="1"/>
            <p:nvPr/>
          </p:nvSpPr>
          <p:spPr>
            <a:xfrm>
              <a:off x="0" y="-28575"/>
              <a:ext cx="812800" cy="841375"/>
            </a:xfrm>
            <a:prstGeom prst="rect">
              <a:avLst/>
            </a:prstGeom>
          </p:spPr>
          <p:txBody>
            <a:bodyPr lIns="46421" tIns="46421" rIns="46421" bIns="46421" rtlCol="0" anchor="ctr"/>
            <a:lstStyle/>
            <a:p>
              <a:pPr algn="ctr">
                <a:lnSpc>
                  <a:spcPts val="2660"/>
                </a:lnSpc>
              </a:pPr>
            </a:p>
          </p:txBody>
        </p:sp>
      </p:grpSp>
      <p:sp>
        <p:nvSpPr>
          <p:cNvPr id="24" name="TextBox 24"/>
          <p:cNvSpPr txBox="1"/>
          <p:nvPr/>
        </p:nvSpPr>
        <p:spPr>
          <a:xfrm>
            <a:off x="4495572" y="5746778"/>
            <a:ext cx="2604566" cy="473710"/>
          </a:xfrm>
          <a:prstGeom prst="rect">
            <a:avLst/>
          </a:prstGeom>
        </p:spPr>
        <p:txBody>
          <a:bodyPr lIns="0" tIns="0" rIns="0" bIns="0" rtlCol="0" anchor="t">
            <a:spAutoFit/>
          </a:bodyPr>
          <a:lstStyle/>
          <a:p>
            <a:pPr algn="ctr">
              <a:lnSpc>
                <a:spcPts val="3695"/>
              </a:lnSpc>
            </a:pPr>
            <a:r>
              <a:rPr lang="en-US" sz="2640">
                <a:solidFill>
                  <a:srgbClr val="FFFFFF"/>
                </a:solidFill>
                <a:ea typeface="思源黑体-粗体 Bold" panose="020B0800000000000000" charset="-122"/>
              </a:rPr>
              <a:t>结果解释</a:t>
            </a:r>
            <a:endParaRPr lang="en-US" sz="2640">
              <a:solidFill>
                <a:srgbClr val="FFFFFF"/>
              </a:solidFill>
              <a:ea typeface="思源黑体-粗体 Bold" panose="020B0800000000000000" charset="-122"/>
            </a:endParaRPr>
          </a:p>
        </p:txBody>
      </p:sp>
      <p:sp>
        <p:nvSpPr>
          <p:cNvPr id="25" name="TextBox 25"/>
          <p:cNvSpPr txBox="1"/>
          <p:nvPr/>
        </p:nvSpPr>
        <p:spPr>
          <a:xfrm>
            <a:off x="3390064" y="6547103"/>
            <a:ext cx="4815581" cy="717550"/>
          </a:xfrm>
          <a:prstGeom prst="rect">
            <a:avLst/>
          </a:prstGeom>
        </p:spPr>
        <p:txBody>
          <a:bodyPr lIns="0" tIns="0" rIns="0" bIns="0" rtlCol="0" anchor="t">
            <a:spAutoFit/>
          </a:bodyPr>
          <a:lstStyle/>
          <a:p>
            <a:pPr algn="ctr">
              <a:lnSpc>
                <a:spcPts val="2800"/>
              </a:lnSpc>
              <a:spcBef>
                <a:spcPct val="0"/>
              </a:spcBef>
            </a:pPr>
            <a:r>
              <a:rPr lang="en-US" sz="2000">
                <a:solidFill>
                  <a:srgbClr val="292828"/>
                </a:solidFill>
                <a:ea typeface="思源黑体 2" panose="020B0500000000000000" charset="-122"/>
              </a:rPr>
              <a:t>将分析结果转化为可理解的见解，并与利益相关者分享。</a:t>
            </a:r>
            <a:endParaRPr lang="en-US" sz="2000">
              <a:solidFill>
                <a:srgbClr val="292828"/>
              </a:solidFill>
              <a:ea typeface="思源黑体 2" panose="020B0500000000000000" charset="-122"/>
            </a:endParaRPr>
          </a:p>
        </p:txBody>
      </p:sp>
      <p:grpSp>
        <p:nvGrpSpPr>
          <p:cNvPr id="26" name="Group 26"/>
          <p:cNvGrpSpPr/>
          <p:nvPr/>
        </p:nvGrpSpPr>
        <p:grpSpPr>
          <a:xfrm rot="0">
            <a:off x="11620186" y="2466219"/>
            <a:ext cx="2756610" cy="2756610"/>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8C52FF">
                    <a:alpha val="30000"/>
                  </a:srgbClr>
                </a:gs>
                <a:gs pos="100000">
                  <a:srgbClr val="5CE1E6">
                    <a:alpha val="30000"/>
                  </a:srgbClr>
                </a:gs>
              </a:gsLst>
              <a:lin ang="0"/>
            </a:gradFill>
          </p:spPr>
        </p:sp>
        <p:sp>
          <p:nvSpPr>
            <p:cNvPr id="28" name="TextBox 28"/>
            <p:cNvSpPr txBox="1"/>
            <p:nvPr/>
          </p:nvSpPr>
          <p:spPr>
            <a:xfrm>
              <a:off x="76200" y="47625"/>
              <a:ext cx="660400" cy="688975"/>
            </a:xfrm>
            <a:prstGeom prst="rect">
              <a:avLst/>
            </a:prstGeom>
          </p:spPr>
          <p:txBody>
            <a:bodyPr lIns="33325" tIns="33325" rIns="33325" bIns="33325" rtlCol="0" anchor="ctr"/>
            <a:lstStyle/>
            <a:p>
              <a:pPr algn="ctr">
                <a:lnSpc>
                  <a:spcPts val="2660"/>
                </a:lnSpc>
              </a:pPr>
            </a:p>
          </p:txBody>
        </p:sp>
      </p:grpSp>
      <p:grpSp>
        <p:nvGrpSpPr>
          <p:cNvPr id="29" name="Group 29"/>
          <p:cNvGrpSpPr/>
          <p:nvPr/>
        </p:nvGrpSpPr>
        <p:grpSpPr>
          <a:xfrm rot="0">
            <a:off x="12031422" y="2877456"/>
            <a:ext cx="1934136" cy="1934136"/>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2828"/>
            </a:solidFill>
          </p:spPr>
        </p:sp>
        <p:sp>
          <p:nvSpPr>
            <p:cNvPr id="31" name="TextBox 31"/>
            <p:cNvSpPr txBox="1"/>
            <p:nvPr/>
          </p:nvSpPr>
          <p:spPr>
            <a:xfrm>
              <a:off x="76200" y="47625"/>
              <a:ext cx="660400" cy="688975"/>
            </a:xfrm>
            <a:prstGeom prst="rect">
              <a:avLst/>
            </a:prstGeom>
          </p:spPr>
          <p:txBody>
            <a:bodyPr lIns="33325" tIns="33325" rIns="33325" bIns="33325" rtlCol="0" anchor="ctr"/>
            <a:lstStyle/>
            <a:p>
              <a:pPr algn="ctr">
                <a:lnSpc>
                  <a:spcPts val="2660"/>
                </a:lnSpc>
              </a:pPr>
            </a:p>
          </p:txBody>
        </p:sp>
      </p:grpSp>
      <p:sp>
        <p:nvSpPr>
          <p:cNvPr id="32" name="TextBox 32"/>
          <p:cNvSpPr txBox="1"/>
          <p:nvPr/>
        </p:nvSpPr>
        <p:spPr>
          <a:xfrm>
            <a:off x="12362353" y="3332192"/>
            <a:ext cx="1272274" cy="1064260"/>
          </a:xfrm>
          <a:prstGeom prst="rect">
            <a:avLst/>
          </a:prstGeom>
        </p:spPr>
        <p:txBody>
          <a:bodyPr lIns="0" tIns="0" rIns="0" bIns="0" rtlCol="0" anchor="t">
            <a:spAutoFit/>
          </a:bodyPr>
          <a:lstStyle/>
          <a:p>
            <a:pPr algn="ctr">
              <a:lnSpc>
                <a:spcPts val="8300"/>
              </a:lnSpc>
            </a:pPr>
            <a:r>
              <a:rPr lang="en-US" sz="7155" spc="-479">
                <a:solidFill>
                  <a:srgbClr val="FFFFFF"/>
                </a:solidFill>
                <a:latin typeface="字由点字典黑 75J" panose="00020600040101010101" charset="-122"/>
              </a:rPr>
              <a:t>06</a:t>
            </a:r>
            <a:endParaRPr lang="en-US" sz="7155" spc="-479">
              <a:solidFill>
                <a:srgbClr val="FFFFFF"/>
              </a:solidFill>
              <a:latin typeface="字由点字典黑 75J" panose="00020600040101010101" charset="-122"/>
            </a:endParaRPr>
          </a:p>
        </p:txBody>
      </p:sp>
      <p:grpSp>
        <p:nvGrpSpPr>
          <p:cNvPr id="33" name="Group 33"/>
          <p:cNvGrpSpPr/>
          <p:nvPr/>
        </p:nvGrpSpPr>
        <p:grpSpPr>
          <a:xfrm rot="0">
            <a:off x="11430283" y="5600943"/>
            <a:ext cx="3136415" cy="581380"/>
            <a:chOff x="0" y="0"/>
            <a:chExt cx="903970" cy="167564"/>
          </a:xfrm>
        </p:grpSpPr>
        <p:sp>
          <p:nvSpPr>
            <p:cNvPr id="34" name="Freeform 34"/>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35" name="TextBox 35"/>
            <p:cNvSpPr txBox="1"/>
            <p:nvPr/>
          </p:nvSpPr>
          <p:spPr>
            <a:xfrm>
              <a:off x="0" y="-28575"/>
              <a:ext cx="812800" cy="841375"/>
            </a:xfrm>
            <a:prstGeom prst="rect">
              <a:avLst/>
            </a:prstGeom>
          </p:spPr>
          <p:txBody>
            <a:bodyPr lIns="46421" tIns="46421" rIns="46421" bIns="46421" rtlCol="0" anchor="ctr"/>
            <a:lstStyle/>
            <a:p>
              <a:pPr algn="ctr">
                <a:lnSpc>
                  <a:spcPts val="2660"/>
                </a:lnSpc>
              </a:pPr>
            </a:p>
          </p:txBody>
        </p:sp>
      </p:grpSp>
      <p:sp>
        <p:nvSpPr>
          <p:cNvPr id="36" name="TextBox 36"/>
          <p:cNvSpPr txBox="1"/>
          <p:nvPr/>
        </p:nvSpPr>
        <p:spPr>
          <a:xfrm>
            <a:off x="11696207" y="5626763"/>
            <a:ext cx="2604566" cy="473710"/>
          </a:xfrm>
          <a:prstGeom prst="rect">
            <a:avLst/>
          </a:prstGeom>
        </p:spPr>
        <p:txBody>
          <a:bodyPr lIns="0" tIns="0" rIns="0" bIns="0" rtlCol="0" anchor="t">
            <a:spAutoFit/>
          </a:bodyPr>
          <a:lstStyle/>
          <a:p>
            <a:pPr algn="ctr">
              <a:lnSpc>
                <a:spcPts val="3695"/>
              </a:lnSpc>
            </a:pPr>
            <a:r>
              <a:rPr lang="en-US" sz="2640">
                <a:solidFill>
                  <a:srgbClr val="FFFFFF"/>
                </a:solidFill>
                <a:ea typeface="思源黑体-粗体 Bold" panose="020B0800000000000000" charset="-122"/>
              </a:rPr>
              <a:t>决策支持</a:t>
            </a:r>
            <a:endParaRPr lang="en-US" sz="2640">
              <a:solidFill>
                <a:srgbClr val="FFFFFF"/>
              </a:solidFill>
              <a:ea typeface="思源黑体-粗体 Bold" panose="020B0800000000000000" charset="-122"/>
            </a:endParaRPr>
          </a:p>
        </p:txBody>
      </p:sp>
      <p:sp>
        <p:nvSpPr>
          <p:cNvPr id="37" name="TextBox 37"/>
          <p:cNvSpPr txBox="1"/>
          <p:nvPr/>
        </p:nvSpPr>
        <p:spPr>
          <a:xfrm>
            <a:off x="10590700" y="6427088"/>
            <a:ext cx="4815581" cy="717550"/>
          </a:xfrm>
          <a:prstGeom prst="rect">
            <a:avLst/>
          </a:prstGeom>
        </p:spPr>
        <p:txBody>
          <a:bodyPr lIns="0" tIns="0" rIns="0" bIns="0" rtlCol="0" anchor="t">
            <a:spAutoFit/>
          </a:bodyPr>
          <a:lstStyle/>
          <a:p>
            <a:pPr algn="ctr">
              <a:lnSpc>
                <a:spcPts val="2800"/>
              </a:lnSpc>
              <a:spcBef>
                <a:spcPct val="0"/>
              </a:spcBef>
            </a:pPr>
            <a:r>
              <a:rPr lang="en-US" sz="2000">
                <a:solidFill>
                  <a:srgbClr val="292828"/>
                </a:solidFill>
                <a:ea typeface="思源黑体 2" panose="020B0500000000000000" charset="-122"/>
              </a:rPr>
              <a:t>基于数据分析的见解，做出决策和制定相应的行动计划。</a:t>
            </a:r>
            <a:endParaRPr lang="en-US" sz="2000">
              <a:solidFill>
                <a:srgbClr val="292828"/>
              </a:solidFill>
              <a:ea typeface="思源黑体 2"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56371" y="464531"/>
            <a:ext cx="1681169" cy="951998"/>
            <a:chOff x="0" y="0"/>
            <a:chExt cx="442777" cy="250732"/>
          </a:xfrm>
        </p:grpSpPr>
        <p:sp>
          <p:nvSpPr>
            <p:cNvPr id="3" name="Freeform 3"/>
            <p:cNvSpPr/>
            <p:nvPr/>
          </p:nvSpPr>
          <p:spPr>
            <a:xfrm>
              <a:off x="0" y="0"/>
              <a:ext cx="442777" cy="250732"/>
            </a:xfrm>
            <a:custGeom>
              <a:avLst/>
              <a:gdLst/>
              <a:ahLst/>
              <a:cxnLst/>
              <a:rect l="l" t="t" r="r" b="b"/>
              <a:pathLst>
                <a:path w="442777" h="250732">
                  <a:moveTo>
                    <a:pt x="0" y="0"/>
                  </a:moveTo>
                  <a:lnTo>
                    <a:pt x="442777" y="0"/>
                  </a:lnTo>
                  <a:lnTo>
                    <a:pt x="442777" y="250732"/>
                  </a:lnTo>
                  <a:lnTo>
                    <a:pt x="0" y="250732"/>
                  </a:lnTo>
                  <a:close/>
                </a:path>
              </a:pathLst>
            </a:custGeom>
            <a:gradFill rotWithShape="1">
              <a:gsLst>
                <a:gs pos="0">
                  <a:srgbClr val="8C52FF">
                    <a:alpha val="30000"/>
                  </a:srgbClr>
                </a:gs>
                <a:gs pos="100000">
                  <a:srgbClr val="5CE1E6">
                    <a:alpha val="30000"/>
                  </a:srgbClr>
                </a:gs>
              </a:gsLst>
              <a:lin ang="0"/>
            </a:gra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26827" y="9492950"/>
            <a:ext cx="18314827" cy="794050"/>
            <a:chOff x="0" y="0"/>
            <a:chExt cx="4823658" cy="209133"/>
          </a:xfrm>
        </p:grpSpPr>
        <p:sp>
          <p:nvSpPr>
            <p:cNvPr id="6" name="Freeform 6"/>
            <p:cNvSpPr/>
            <p:nvPr/>
          </p:nvSpPr>
          <p:spPr>
            <a:xfrm>
              <a:off x="0" y="0"/>
              <a:ext cx="4823658" cy="209133"/>
            </a:xfrm>
            <a:custGeom>
              <a:avLst/>
              <a:gdLst/>
              <a:ahLst/>
              <a:cxnLst/>
              <a:rect l="l" t="t" r="r" b="b"/>
              <a:pathLst>
                <a:path w="4823658" h="209133">
                  <a:moveTo>
                    <a:pt x="0" y="0"/>
                  </a:moveTo>
                  <a:lnTo>
                    <a:pt x="4823658" y="0"/>
                  </a:lnTo>
                  <a:lnTo>
                    <a:pt x="4823658" y="209133"/>
                  </a:lnTo>
                  <a:lnTo>
                    <a:pt x="0" y="209133"/>
                  </a:lnTo>
                  <a:close/>
                </a:path>
              </a:pathLst>
            </a:custGeom>
            <a:gradFill rotWithShape="1">
              <a:gsLst>
                <a:gs pos="0">
                  <a:srgbClr val="8C52FF">
                    <a:alpha val="30000"/>
                  </a:srgbClr>
                </a:gs>
                <a:gs pos="100000">
                  <a:srgbClr val="5CE1E6">
                    <a:alpha val="30000"/>
                  </a:srgbClr>
                </a:gs>
              </a:gsLst>
              <a:lin ang="0"/>
            </a:gra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sp>
        <p:nvSpPr>
          <p:cNvPr id="8" name="AutoShape 8"/>
          <p:cNvSpPr/>
          <p:nvPr/>
        </p:nvSpPr>
        <p:spPr>
          <a:xfrm>
            <a:off x="17987942" y="493106"/>
            <a:ext cx="0" cy="4753610"/>
          </a:xfrm>
          <a:prstGeom prst="line">
            <a:avLst/>
          </a:prstGeom>
          <a:ln w="28575" cap="flat">
            <a:solidFill>
              <a:srgbClr val="8C52FF">
                <a:alpha val="29804"/>
              </a:srgbClr>
            </a:solidFill>
            <a:prstDash val="solid"/>
            <a:headEnd type="none" w="sm" len="sm"/>
            <a:tailEnd type="none" w="sm" len="sm"/>
          </a:ln>
        </p:spPr>
      </p:sp>
      <p:sp>
        <p:nvSpPr>
          <p:cNvPr id="9" name="AutoShape 9"/>
          <p:cNvSpPr/>
          <p:nvPr/>
        </p:nvSpPr>
        <p:spPr>
          <a:xfrm flipH="1">
            <a:off x="13707045" y="765492"/>
            <a:ext cx="4753610" cy="0"/>
          </a:xfrm>
          <a:prstGeom prst="line">
            <a:avLst/>
          </a:prstGeom>
          <a:ln w="28575" cap="flat">
            <a:solidFill>
              <a:srgbClr val="8C52FF">
                <a:alpha val="29804"/>
              </a:srgbClr>
            </a:solidFill>
            <a:prstDash val="solid"/>
            <a:headEnd type="none" w="sm" len="sm"/>
            <a:tailEnd type="none" w="sm" len="sm"/>
          </a:ln>
        </p:spPr>
      </p:sp>
      <p:grpSp>
        <p:nvGrpSpPr>
          <p:cNvPr id="11" name="Group 11"/>
          <p:cNvGrpSpPr/>
          <p:nvPr/>
        </p:nvGrpSpPr>
        <p:grpSpPr>
          <a:xfrm rot="0">
            <a:off x="1228524" y="736917"/>
            <a:ext cx="2857259" cy="920615"/>
            <a:chOff x="0" y="-57150"/>
            <a:chExt cx="3809678" cy="1227488"/>
          </a:xfrm>
        </p:grpSpPr>
        <p:sp>
          <p:nvSpPr>
            <p:cNvPr id="12" name="TextBox 12"/>
            <p:cNvSpPr txBox="1"/>
            <p:nvPr/>
          </p:nvSpPr>
          <p:spPr>
            <a:xfrm>
              <a:off x="0" y="-57150"/>
              <a:ext cx="3809678" cy="831427"/>
            </a:xfrm>
            <a:prstGeom prst="rect">
              <a:avLst/>
            </a:prstGeom>
          </p:spPr>
          <p:txBody>
            <a:bodyPr lIns="0" tIns="0" rIns="0" bIns="0" rtlCol="0" anchor="t">
              <a:spAutoFit/>
            </a:bodyPr>
            <a:lstStyle/>
            <a:p>
              <a:pPr marL="0" lvl="0" indent="0">
                <a:lnSpc>
                  <a:spcPts val="4865"/>
                </a:lnSpc>
                <a:spcBef>
                  <a:spcPct val="0"/>
                </a:spcBef>
              </a:pPr>
              <a:r>
                <a:rPr lang="en-US" sz="3475">
                  <a:solidFill>
                    <a:srgbClr val="292828"/>
                  </a:solidFill>
                  <a:ea typeface="思源黑体-粗体 Bold" panose="020B0800000000000000" charset="-122"/>
                </a:rPr>
                <a:t>数据分析</a:t>
              </a:r>
              <a:r>
                <a:rPr lang="zh-CN" altLang="en-US" sz="3475">
                  <a:solidFill>
                    <a:srgbClr val="292828"/>
                  </a:solidFill>
                  <a:ea typeface="思源黑体-粗体 Bold" panose="020B0800000000000000" charset="-122"/>
                </a:rPr>
                <a:t>过程</a:t>
              </a:r>
              <a:endParaRPr lang="zh-CN" altLang="en-US" sz="3475">
                <a:solidFill>
                  <a:srgbClr val="292828"/>
                </a:solidFill>
                <a:ea typeface="思源黑体-粗体 Bold" panose="020B0800000000000000" charset="-122"/>
              </a:endParaRPr>
            </a:p>
          </p:txBody>
        </p:sp>
        <p:sp>
          <p:nvSpPr>
            <p:cNvPr id="13" name="TextBox 13"/>
            <p:cNvSpPr txBox="1"/>
            <p:nvPr/>
          </p:nvSpPr>
          <p:spPr>
            <a:xfrm>
              <a:off x="0" y="776956"/>
              <a:ext cx="3517022" cy="393382"/>
            </a:xfrm>
            <a:prstGeom prst="rect">
              <a:avLst/>
            </a:prstGeom>
          </p:spPr>
          <p:txBody>
            <a:bodyPr lIns="0" tIns="0" rIns="0" bIns="0" rtlCol="0" anchor="t">
              <a:spAutoFit/>
            </a:bodyPr>
            <a:lstStyle/>
            <a:p>
              <a:pPr marL="0" lvl="0" indent="0" algn="l">
                <a:lnSpc>
                  <a:spcPts val="2400"/>
                </a:lnSpc>
                <a:spcBef>
                  <a:spcPct val="0"/>
                </a:spcBef>
              </a:pPr>
              <a:r>
                <a:rPr lang="en-US" sz="1715">
                  <a:solidFill>
                    <a:srgbClr val="292828"/>
                  </a:solidFill>
                  <a:latin typeface="思源黑体-细体" panose="020B0200000000000000" charset="-122"/>
                </a:rPr>
                <a:t>Analysis of data results</a:t>
              </a:r>
              <a:endParaRPr lang="en-US" sz="1715">
                <a:solidFill>
                  <a:srgbClr val="292828"/>
                </a:solidFill>
                <a:latin typeface="思源黑体-细体" panose="020B0200000000000000" charset="-122"/>
              </a:endParaRPr>
            </a:p>
          </p:txBody>
        </p:sp>
      </p:grpSp>
      <p:grpSp>
        <p:nvGrpSpPr>
          <p:cNvPr id="14" name="Group 14"/>
          <p:cNvGrpSpPr/>
          <p:nvPr/>
        </p:nvGrpSpPr>
        <p:grpSpPr>
          <a:xfrm rot="0">
            <a:off x="1233170" y="2223135"/>
            <a:ext cx="15784830" cy="6775450"/>
            <a:chOff x="0" y="0"/>
            <a:chExt cx="4157315" cy="1429687"/>
          </a:xfrm>
        </p:grpSpPr>
        <p:sp>
          <p:nvSpPr>
            <p:cNvPr id="15" name="Freeform 15"/>
            <p:cNvSpPr/>
            <p:nvPr/>
          </p:nvSpPr>
          <p:spPr>
            <a:xfrm>
              <a:off x="0" y="0"/>
              <a:ext cx="4157314" cy="1429687"/>
            </a:xfrm>
            <a:custGeom>
              <a:avLst/>
              <a:gdLst/>
              <a:ahLst/>
              <a:cxnLst/>
              <a:rect l="l" t="t" r="r" b="b"/>
              <a:pathLst>
                <a:path w="4157314" h="1429687">
                  <a:moveTo>
                    <a:pt x="0" y="0"/>
                  </a:moveTo>
                  <a:lnTo>
                    <a:pt x="4157314" y="0"/>
                  </a:lnTo>
                  <a:lnTo>
                    <a:pt x="4157314" y="1429687"/>
                  </a:lnTo>
                  <a:lnTo>
                    <a:pt x="0" y="1429687"/>
                  </a:lnTo>
                  <a:close/>
                </a:path>
              </a:pathLst>
            </a:custGeom>
            <a:gradFill rotWithShape="1">
              <a:gsLst>
                <a:gs pos="0">
                  <a:srgbClr val="8C52FF">
                    <a:alpha val="30000"/>
                  </a:srgbClr>
                </a:gs>
                <a:gs pos="100000">
                  <a:srgbClr val="5CE1E6">
                    <a:alpha val="30000"/>
                  </a:srgbClr>
                </a:gs>
              </a:gsLst>
              <a:lin ang="0"/>
            </a:gradFill>
          </p:spPr>
        </p:sp>
        <p:sp>
          <p:nvSpPr>
            <p:cNvPr id="16" name="TextBox 16"/>
            <p:cNvSpPr txBox="1"/>
            <p:nvPr/>
          </p:nvSpPr>
          <p:spPr>
            <a:xfrm>
              <a:off x="0" y="-28575"/>
              <a:ext cx="812800" cy="841375"/>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7549399" y="1676914"/>
            <a:ext cx="3136415" cy="581380"/>
            <a:chOff x="0" y="0"/>
            <a:chExt cx="4181886" cy="775173"/>
          </a:xfrm>
        </p:grpSpPr>
        <p:grpSp>
          <p:nvGrpSpPr>
            <p:cNvPr id="18" name="Group 18"/>
            <p:cNvGrpSpPr/>
            <p:nvPr/>
          </p:nvGrpSpPr>
          <p:grpSpPr>
            <a:xfrm rot="0">
              <a:off x="0" y="0"/>
              <a:ext cx="4181886" cy="775173"/>
              <a:chOff x="0" y="0"/>
              <a:chExt cx="903970" cy="167564"/>
            </a:xfrm>
          </p:grpSpPr>
          <p:sp>
            <p:nvSpPr>
              <p:cNvPr id="19" name="Freeform 19"/>
              <p:cNvSpPr/>
              <p:nvPr/>
            </p:nvSpPr>
            <p:spPr>
              <a:xfrm>
                <a:off x="0" y="0"/>
                <a:ext cx="903970" cy="167564"/>
              </a:xfrm>
              <a:custGeom>
                <a:avLst/>
                <a:gdLst/>
                <a:ahLst/>
                <a:cxnLst/>
                <a:rect l="l" t="t" r="r" b="b"/>
                <a:pathLst>
                  <a:path w="903970" h="167564">
                    <a:moveTo>
                      <a:pt x="83782" y="0"/>
                    </a:moveTo>
                    <a:lnTo>
                      <a:pt x="820188" y="0"/>
                    </a:lnTo>
                    <a:cubicBezTo>
                      <a:pt x="866460" y="0"/>
                      <a:pt x="903970" y="37510"/>
                      <a:pt x="903970" y="83782"/>
                    </a:cubicBezTo>
                    <a:lnTo>
                      <a:pt x="903970" y="83782"/>
                    </a:lnTo>
                    <a:cubicBezTo>
                      <a:pt x="903970" y="106002"/>
                      <a:pt x="895143" y="127313"/>
                      <a:pt x="879431" y="143025"/>
                    </a:cubicBezTo>
                    <a:cubicBezTo>
                      <a:pt x="863719" y="158737"/>
                      <a:pt x="842408" y="167564"/>
                      <a:pt x="820188" y="167564"/>
                    </a:cubicBezTo>
                    <a:lnTo>
                      <a:pt x="83782" y="167564"/>
                    </a:lnTo>
                    <a:cubicBezTo>
                      <a:pt x="61562" y="167564"/>
                      <a:pt x="40251" y="158737"/>
                      <a:pt x="24539" y="143025"/>
                    </a:cubicBezTo>
                    <a:cubicBezTo>
                      <a:pt x="8827" y="127313"/>
                      <a:pt x="0" y="106002"/>
                      <a:pt x="0" y="83782"/>
                    </a:cubicBezTo>
                    <a:lnTo>
                      <a:pt x="0" y="83782"/>
                    </a:lnTo>
                    <a:cubicBezTo>
                      <a:pt x="0" y="61562"/>
                      <a:pt x="8827" y="40251"/>
                      <a:pt x="24539" y="24539"/>
                    </a:cubicBezTo>
                    <a:cubicBezTo>
                      <a:pt x="40251" y="8827"/>
                      <a:pt x="61562" y="0"/>
                      <a:pt x="83782" y="0"/>
                    </a:cubicBezTo>
                    <a:close/>
                  </a:path>
                </a:pathLst>
              </a:custGeom>
              <a:solidFill>
                <a:srgbClr val="292828"/>
              </a:solidFill>
            </p:spPr>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660"/>
                  </a:lnSpc>
                </a:pPr>
              </a:p>
            </p:txBody>
          </p:sp>
        </p:grpSp>
        <p:sp>
          <p:nvSpPr>
            <p:cNvPr id="21" name="TextBox 21"/>
            <p:cNvSpPr txBox="1"/>
            <p:nvPr/>
          </p:nvSpPr>
          <p:spPr>
            <a:xfrm>
              <a:off x="354566" y="50301"/>
              <a:ext cx="3472755" cy="631613"/>
            </a:xfrm>
            <a:prstGeom prst="rect">
              <a:avLst/>
            </a:prstGeom>
          </p:spPr>
          <p:txBody>
            <a:bodyPr lIns="0" tIns="0" rIns="0" bIns="0" rtlCol="0" anchor="t">
              <a:spAutoFit/>
            </a:bodyPr>
            <a:lstStyle/>
            <a:p>
              <a:pPr algn="ctr">
                <a:lnSpc>
                  <a:spcPts val="3695"/>
                </a:lnSpc>
              </a:pPr>
              <a:r>
                <a:rPr lang="en-US" sz="2640">
                  <a:solidFill>
                    <a:srgbClr val="FFFFFF"/>
                  </a:solidFill>
                  <a:ea typeface="思源黑体-粗体 Bold" panose="020B0800000000000000" charset="-122"/>
                </a:rPr>
                <a:t>数据分析</a:t>
              </a:r>
              <a:endParaRPr lang="en-US" sz="2640">
                <a:solidFill>
                  <a:srgbClr val="FFFFFF"/>
                </a:solidFill>
                <a:ea typeface="思源黑体-粗体 Bold" panose="020B0800000000000000" charset="-122"/>
              </a:endParaRPr>
            </a:p>
          </p:txBody>
        </p:sp>
      </p:grpSp>
      <p:sp>
        <p:nvSpPr>
          <p:cNvPr id="22" name="TextBox 22"/>
          <p:cNvSpPr txBox="1"/>
          <p:nvPr/>
        </p:nvSpPr>
        <p:spPr>
          <a:xfrm>
            <a:off x="1678305" y="2383790"/>
            <a:ext cx="15033625" cy="2939415"/>
          </a:xfrm>
          <a:prstGeom prst="rect">
            <a:avLst/>
          </a:prstGeom>
        </p:spPr>
        <p:txBody>
          <a:bodyPr wrap="square" lIns="0" tIns="0" rIns="0" bIns="0" rtlCol="0" anchor="t">
            <a:noAutofit/>
          </a:bodyPr>
          <a:lstStyle/>
          <a:p>
            <a:pPr algn="just">
              <a:lnSpc>
                <a:spcPts val="2800"/>
              </a:lnSpc>
              <a:spcBef>
                <a:spcPct val="0"/>
              </a:spcBef>
            </a:pPr>
            <a:r>
              <a:rPr lang="en-US" sz="2000">
                <a:solidFill>
                  <a:srgbClr val="292828"/>
                </a:solidFill>
                <a:ea typeface="思源黑体 2" panose="020B0500000000000000" charset="-122"/>
              </a:rPr>
              <a:t>数据分析在电影行业中与评论的关系非常密切。通过对电影评论的数据进行分析，营销经理可以获得有关观众反应和意见的宝贵见解，从而指导他们的营销策略和决策。</a:t>
            </a:r>
            <a:endParaRPr lang="en-US" sz="2000">
              <a:solidFill>
                <a:srgbClr val="292828"/>
              </a:solidFill>
              <a:ea typeface="思源黑体 2" panose="020B0500000000000000" charset="-122"/>
            </a:endParaRPr>
          </a:p>
          <a:p>
            <a:pPr algn="just">
              <a:lnSpc>
                <a:spcPts val="2800"/>
              </a:lnSpc>
              <a:spcBef>
                <a:spcPct val="0"/>
              </a:spcBef>
            </a:pPr>
            <a:endParaRPr lang="en-US" sz="2000">
              <a:solidFill>
                <a:srgbClr val="292828"/>
              </a:solidFill>
              <a:ea typeface="思源黑体 2" panose="020B0500000000000000" charset="-122"/>
            </a:endParaRPr>
          </a:p>
          <a:p>
            <a:pPr algn="just">
              <a:lnSpc>
                <a:spcPts val="2800"/>
              </a:lnSpc>
              <a:spcBef>
                <a:spcPct val="0"/>
              </a:spcBef>
            </a:pPr>
            <a:r>
              <a:rPr lang="en-US" sz="2000">
                <a:solidFill>
                  <a:srgbClr val="292828"/>
                </a:solidFill>
                <a:ea typeface="思源黑体 2" panose="020B0500000000000000" charset="-122"/>
              </a:rPr>
              <a:t>首先，数据分析可以帮助营销经理了解观众对电影的喜好和偏好。通过分析评论中的关键词、情感倾向和观众反馈，营销经理可以了解观众对电影的评价、喜欢的元素以及可能的改进点。这些信息可以帮助他们更好地了解目标受众，并根据观众的反馈调整营销策略。</a:t>
            </a:r>
            <a:endParaRPr lang="en-US" sz="2000">
              <a:solidFill>
                <a:srgbClr val="292828"/>
              </a:solidFill>
              <a:ea typeface="思源黑体 2" panose="020B0500000000000000" charset="-122"/>
            </a:endParaRPr>
          </a:p>
          <a:p>
            <a:pPr algn="just">
              <a:lnSpc>
                <a:spcPts val="2800"/>
              </a:lnSpc>
              <a:spcBef>
                <a:spcPct val="0"/>
              </a:spcBef>
            </a:pPr>
            <a:endParaRPr lang="en-US" sz="2000">
              <a:solidFill>
                <a:srgbClr val="292828"/>
              </a:solidFill>
              <a:ea typeface="思源黑体 2" panose="020B0500000000000000" charset="-122"/>
            </a:endParaRPr>
          </a:p>
          <a:p>
            <a:pPr algn="just">
              <a:lnSpc>
                <a:spcPts val="2800"/>
              </a:lnSpc>
              <a:spcBef>
                <a:spcPct val="0"/>
              </a:spcBef>
            </a:pPr>
            <a:r>
              <a:rPr lang="en-US" sz="2000">
                <a:solidFill>
                  <a:srgbClr val="292828"/>
                </a:solidFill>
                <a:ea typeface="思源黑体 2" panose="020B0500000000000000" charset="-122"/>
              </a:rPr>
              <a:t>其次，数据分析可以帮助营销经理评估电影的口碑和声誉。通过分析评论的数量、质量和趋势，营销经理可以了解观众对电影的整体反应。他们可以识别出受欢迎的电影，并利用这些信息来制定宣传活动和广告策略，进一步提高电影的知名度和吸引力。</a:t>
            </a:r>
            <a:endParaRPr lang="en-US" sz="2000">
              <a:solidFill>
                <a:srgbClr val="292828"/>
              </a:solidFill>
              <a:ea typeface="思源黑体 2" panose="020B0500000000000000" charset="-122"/>
            </a:endParaRPr>
          </a:p>
          <a:p>
            <a:pPr algn="just">
              <a:lnSpc>
                <a:spcPts val="2800"/>
              </a:lnSpc>
              <a:spcBef>
                <a:spcPct val="0"/>
              </a:spcBef>
            </a:pPr>
            <a:endParaRPr lang="en-US" sz="2000">
              <a:solidFill>
                <a:srgbClr val="292828"/>
              </a:solidFill>
              <a:ea typeface="思源黑体 2" panose="020B0500000000000000" charset="-122"/>
            </a:endParaRPr>
          </a:p>
          <a:p>
            <a:pPr algn="just">
              <a:lnSpc>
                <a:spcPts val="2800"/>
              </a:lnSpc>
              <a:spcBef>
                <a:spcPct val="0"/>
              </a:spcBef>
            </a:pPr>
            <a:endParaRPr lang="en-US" sz="2000">
              <a:solidFill>
                <a:srgbClr val="292828"/>
              </a:solidFill>
              <a:ea typeface="思源黑体 2" panose="020B0500000000000000" charset="-122"/>
            </a:endParaRPr>
          </a:p>
        </p:txBody>
      </p:sp>
      <p:pic>
        <p:nvPicPr>
          <p:cNvPr id="48" name="图片 47"/>
          <p:cNvPicPr>
            <a:picLocks noChangeAspect="1"/>
          </p:cNvPicPr>
          <p:nvPr/>
        </p:nvPicPr>
        <p:blipFill>
          <a:blip r:embed="rId1"/>
          <a:stretch>
            <a:fillRect/>
          </a:stretch>
        </p:blipFill>
        <p:spPr>
          <a:xfrm>
            <a:off x="9677400" y="5320030"/>
            <a:ext cx="7280275" cy="4026535"/>
          </a:xfrm>
          <a:prstGeom prst="rect">
            <a:avLst/>
          </a:prstGeom>
        </p:spPr>
      </p:pic>
      <p:sp>
        <p:nvSpPr>
          <p:cNvPr id="49" name="TextBox 22"/>
          <p:cNvSpPr txBox="1"/>
          <p:nvPr>
            <p:custDataLst>
              <p:tags r:id="rId2"/>
            </p:custDataLst>
          </p:nvPr>
        </p:nvSpPr>
        <p:spPr>
          <a:xfrm>
            <a:off x="1607820" y="5518150"/>
            <a:ext cx="7630160" cy="3465195"/>
          </a:xfrm>
          <a:prstGeom prst="rect">
            <a:avLst/>
          </a:prstGeom>
        </p:spPr>
        <p:txBody>
          <a:bodyPr wrap="square" lIns="0" tIns="0" rIns="0" bIns="0" rtlCol="0" anchor="t">
            <a:noAutofit/>
          </a:bodyPr>
          <a:p>
            <a:pPr algn="just">
              <a:lnSpc>
                <a:spcPts val="2800"/>
              </a:lnSpc>
              <a:spcBef>
                <a:spcPct val="0"/>
              </a:spcBef>
            </a:pPr>
            <a:r>
              <a:rPr lang="en-US" sz="2000">
                <a:solidFill>
                  <a:srgbClr val="292828"/>
                </a:solidFill>
                <a:ea typeface="思源黑体 2" panose="020B0500000000000000" charset="-122"/>
              </a:rPr>
              <a:t>此外，数据分析还可以帮助营销经理发现潜在的市场机会和趋势。通过分析评论数据中的关键词和主题，营销经理可以了解观众对不同类型、题材或主题的电影的兴趣。这些见解可以指导他们在市场上推出新的电影项目或开发相关的营销活动。</a:t>
            </a:r>
            <a:endParaRPr lang="en-US" sz="2000">
              <a:solidFill>
                <a:srgbClr val="292828"/>
              </a:solidFill>
              <a:ea typeface="思源黑体 2" panose="020B0500000000000000" charset="-122"/>
            </a:endParaRPr>
          </a:p>
          <a:p>
            <a:pPr algn="just">
              <a:lnSpc>
                <a:spcPts val="2800"/>
              </a:lnSpc>
              <a:spcBef>
                <a:spcPct val="0"/>
              </a:spcBef>
            </a:pPr>
            <a:endParaRPr lang="en-US" sz="2000">
              <a:solidFill>
                <a:srgbClr val="292828"/>
              </a:solidFill>
              <a:ea typeface="思源黑体 2" panose="020B0500000000000000" charset="-122"/>
            </a:endParaRPr>
          </a:p>
          <a:p>
            <a:pPr algn="just">
              <a:lnSpc>
                <a:spcPts val="2800"/>
              </a:lnSpc>
              <a:spcBef>
                <a:spcPct val="0"/>
              </a:spcBef>
            </a:pPr>
            <a:r>
              <a:rPr lang="en-US" sz="2000">
                <a:solidFill>
                  <a:srgbClr val="292828"/>
                </a:solidFill>
                <a:ea typeface="思源黑体 2" panose="020B0500000000000000" charset="-122"/>
              </a:rPr>
              <a:t>总之，数据分析在电影行业中与评论的关系非常重要。它可以为营销经理提供有关观众喜好、电影口碑和市场机会的宝贵见解，帮助他们制定更有效的营销策略，提高电影的知名度和吸引力。</a:t>
            </a:r>
            <a:endParaRPr lang="en-US" sz="2000">
              <a:solidFill>
                <a:srgbClr val="292828"/>
              </a:solidFill>
              <a:ea typeface="思源黑体 2" panose="020B0500000000000000"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UNIT_PLACING_PICTURE_USER_VIEWPORT" val="{&quot;height&quot;:9643,&quot;width&quot;:12528}"/>
  <p:tag name="KSO_WM_BEAUTIFY_FLAG" val=""/>
</p:tagLst>
</file>

<file path=ppt/tags/tag12.xml><?xml version="1.0" encoding="utf-8"?>
<p:tagLst xmlns:p="http://schemas.openxmlformats.org/presentationml/2006/main">
  <p:tag name="KSO_WPP_MARK_KEY" val="3b37938e-a044-4c43-a10a-6af2affd578d"/>
  <p:tag name="COMMONDATA" val="eyJoZGlkIjoiYzkxODdmYWY0ZGJjNmI1ZmEwMDRiNGZhNmNiNGIzNDg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UNIT_PLACING_PICTURE_USER_VIEWPORT" val="{&quot;height&quot;:6640,&quot;width&quot;:1047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2814</Words>
  <Application>WPS 演示</Application>
  <PresentationFormat>On-screen Show (4:3)</PresentationFormat>
  <Paragraphs>251</Paragraphs>
  <Slides>17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宋体</vt:lpstr>
      <vt:lpstr>Wingdings</vt:lpstr>
      <vt:lpstr>思源黑体-粗体</vt:lpstr>
      <vt:lpstr>黑体</vt:lpstr>
      <vt:lpstr>思源黑体-超粗体</vt:lpstr>
      <vt:lpstr>思源黑体-粗体 Bold</vt:lpstr>
      <vt:lpstr>思源黑体-细体</vt:lpstr>
      <vt:lpstr>字由点字典黑 75J</vt:lpstr>
      <vt:lpstr>字由点字典黑 45J</vt:lpstr>
      <vt:lpstr>思源黑体 2</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S.U.L</cp:lastModifiedBy>
  <cp:revision>4</cp:revision>
  <dcterms:created xsi:type="dcterms:W3CDTF">2006-08-16T00:00:00Z</dcterms:created>
  <dcterms:modified xsi:type="dcterms:W3CDTF">2023-06-21T02:21:59Z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91A6C086936D48698B78D0D7E27D233E_13</vt:lpwstr>
  </property>
  <property fmtid="{D5CDD505-2E9C-101B-9397-08002B2CF9AE}" pid="3" name="KSOProductBuildVer">
    <vt:lpwstr>2052-11.1.0.14036</vt:lpwstr>
  </property>
</Properties>
</file>